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38"/>
  </p:notesMasterIdLst>
  <p:sldIdLst>
    <p:sldId id="256" r:id="rId2"/>
    <p:sldId id="257" r:id="rId3"/>
    <p:sldId id="258" r:id="rId4"/>
    <p:sldId id="309"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81" r:id="rId20"/>
    <p:sldId id="300" r:id="rId21"/>
    <p:sldId id="293" r:id="rId22"/>
    <p:sldId id="296" r:id="rId23"/>
    <p:sldId id="304" r:id="rId24"/>
    <p:sldId id="303" r:id="rId25"/>
    <p:sldId id="289" r:id="rId26"/>
    <p:sldId id="310" r:id="rId27"/>
    <p:sldId id="308" r:id="rId28"/>
    <p:sldId id="302" r:id="rId29"/>
    <p:sldId id="273" r:id="rId30"/>
    <p:sldId id="274" r:id="rId31"/>
    <p:sldId id="275" r:id="rId32"/>
    <p:sldId id="276" r:id="rId33"/>
    <p:sldId id="277" r:id="rId34"/>
    <p:sldId id="278" r:id="rId35"/>
    <p:sldId id="279" r:id="rId36"/>
    <p:sldId id="280" r:id="rId3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racy Zacchigna" initials="TZ" lastIdx="1" clrIdx="0">
    <p:extLst>
      <p:ext uri="{19B8F6BF-5375-455C-9EA6-DF929625EA0E}">
        <p15:presenceInfo xmlns:p15="http://schemas.microsoft.com/office/powerpoint/2012/main" userId="S::Tracy_Zacchigna@ilnp.uscourts.gov::ef911cfd-80a8-41b8-b721-d3ad3c8980c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C48B375D-D716-44A3-89AD-D88E6D1CA1D6}" type="datetimeFigureOut">
              <a:rPr lang="en-US" smtClean="0"/>
              <a:t>5/27/2025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906C673B-1D89-4FD9-9850-7D283AFDEE81}" type="slidenum">
              <a:rPr lang="en-US" smtClean="0"/>
              <a:t>‹#›</a:t>
            </a:fld>
            <a:endParaRPr lang="en-US"/>
          </a:p>
        </p:txBody>
      </p:sp>
    </p:spTree>
    <p:extLst>
      <p:ext uri="{BB962C8B-B14F-4D97-AF65-F5344CB8AC3E}">
        <p14:creationId xmlns:p14="http://schemas.microsoft.com/office/powerpoint/2010/main" val="2282873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06C673B-1D89-4FD9-9850-7D283AFDEE81}" type="slidenum">
              <a:rPr lang="en-US" smtClean="0"/>
              <a:t>1</a:t>
            </a:fld>
            <a:endParaRPr lang="en-US"/>
          </a:p>
        </p:txBody>
      </p:sp>
    </p:spTree>
    <p:extLst>
      <p:ext uri="{BB962C8B-B14F-4D97-AF65-F5344CB8AC3E}">
        <p14:creationId xmlns:p14="http://schemas.microsoft.com/office/powerpoint/2010/main" val="13834420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Tracy starts and finishes slide show from here</a:t>
            </a:r>
          </a:p>
        </p:txBody>
      </p:sp>
      <p:sp>
        <p:nvSpPr>
          <p:cNvPr id="4" name="Slide Number Placeholder 3"/>
          <p:cNvSpPr>
            <a:spLocks noGrp="1"/>
          </p:cNvSpPr>
          <p:nvPr>
            <p:ph type="sldNum" sz="quarter" idx="5"/>
          </p:nvPr>
        </p:nvSpPr>
        <p:spPr/>
        <p:txBody>
          <a:bodyPr/>
          <a:lstStyle/>
          <a:p>
            <a:fld id="{906C673B-1D89-4FD9-9850-7D283AFDEE81}" type="slidenum">
              <a:rPr lang="en-US" smtClean="0"/>
              <a:t>29</a:t>
            </a:fld>
            <a:endParaRPr lang="en-US"/>
          </a:p>
        </p:txBody>
      </p:sp>
    </p:spTree>
    <p:extLst>
      <p:ext uri="{BB962C8B-B14F-4D97-AF65-F5344CB8AC3E}">
        <p14:creationId xmlns:p14="http://schemas.microsoft.com/office/powerpoint/2010/main" val="4316182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6C673B-1D89-4FD9-9850-7D283AFDEE81}" type="slidenum">
              <a:rPr lang="en-US" smtClean="0"/>
              <a:t>34</a:t>
            </a:fld>
            <a:endParaRPr lang="en-US"/>
          </a:p>
        </p:txBody>
      </p:sp>
    </p:spTree>
    <p:extLst>
      <p:ext uri="{BB962C8B-B14F-4D97-AF65-F5344CB8AC3E}">
        <p14:creationId xmlns:p14="http://schemas.microsoft.com/office/powerpoint/2010/main" val="1506044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1-8 Tracy</a:t>
            </a:r>
          </a:p>
          <a:p>
            <a:r>
              <a:rPr lang="en-US" dirty="0"/>
              <a:t>9-12 Nick</a:t>
            </a:r>
          </a:p>
          <a:p>
            <a:r>
              <a:rPr lang="en-US" dirty="0"/>
              <a:t>13-18 Robert</a:t>
            </a:r>
          </a:p>
          <a:p>
            <a:r>
              <a:rPr lang="en-US" dirty="0"/>
              <a:t>19-28 Taylor</a:t>
            </a:r>
          </a:p>
          <a:p>
            <a:r>
              <a:rPr lang="en-US" dirty="0"/>
              <a:t>29-35Tracy</a:t>
            </a:r>
          </a:p>
        </p:txBody>
      </p:sp>
      <p:sp>
        <p:nvSpPr>
          <p:cNvPr id="4" name="Slide Number Placeholder 3"/>
          <p:cNvSpPr>
            <a:spLocks noGrp="1"/>
          </p:cNvSpPr>
          <p:nvPr>
            <p:ph type="sldNum" sz="quarter" idx="5"/>
          </p:nvPr>
        </p:nvSpPr>
        <p:spPr/>
        <p:txBody>
          <a:bodyPr/>
          <a:lstStyle/>
          <a:p>
            <a:fld id="{906C673B-1D89-4FD9-9850-7D283AFDEE81}" type="slidenum">
              <a:rPr lang="en-US" smtClean="0"/>
              <a:t>2</a:t>
            </a:fld>
            <a:endParaRPr lang="en-US"/>
          </a:p>
        </p:txBody>
      </p:sp>
    </p:spTree>
    <p:extLst>
      <p:ext uri="{BB962C8B-B14F-4D97-AF65-F5344CB8AC3E}">
        <p14:creationId xmlns:p14="http://schemas.microsoft.com/office/powerpoint/2010/main" val="563563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6C673B-1D89-4FD9-9850-7D283AFDEE81}" type="slidenum">
              <a:rPr lang="en-US" smtClean="0"/>
              <a:t>8</a:t>
            </a:fld>
            <a:endParaRPr lang="en-US"/>
          </a:p>
        </p:txBody>
      </p:sp>
    </p:spTree>
    <p:extLst>
      <p:ext uri="{BB962C8B-B14F-4D97-AF65-F5344CB8AC3E}">
        <p14:creationId xmlns:p14="http://schemas.microsoft.com/office/powerpoint/2010/main" val="193176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Nick starts</a:t>
            </a:r>
          </a:p>
        </p:txBody>
      </p:sp>
      <p:sp>
        <p:nvSpPr>
          <p:cNvPr id="4" name="Slide Number Placeholder 3"/>
          <p:cNvSpPr>
            <a:spLocks noGrp="1"/>
          </p:cNvSpPr>
          <p:nvPr>
            <p:ph type="sldNum" sz="quarter" idx="5"/>
          </p:nvPr>
        </p:nvSpPr>
        <p:spPr/>
        <p:txBody>
          <a:bodyPr/>
          <a:lstStyle/>
          <a:p>
            <a:fld id="{906C673B-1D89-4FD9-9850-7D283AFDEE81}" type="slidenum">
              <a:rPr lang="en-US" smtClean="0"/>
              <a:t>9</a:t>
            </a:fld>
            <a:endParaRPr lang="en-US"/>
          </a:p>
        </p:txBody>
      </p:sp>
    </p:spTree>
    <p:extLst>
      <p:ext uri="{BB962C8B-B14F-4D97-AF65-F5344CB8AC3E}">
        <p14:creationId xmlns:p14="http://schemas.microsoft.com/office/powerpoint/2010/main" val="3251913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Robert starts</a:t>
            </a:r>
          </a:p>
        </p:txBody>
      </p:sp>
      <p:sp>
        <p:nvSpPr>
          <p:cNvPr id="4" name="Slide Number Placeholder 3"/>
          <p:cNvSpPr>
            <a:spLocks noGrp="1"/>
          </p:cNvSpPr>
          <p:nvPr>
            <p:ph type="sldNum" sz="quarter" idx="5"/>
          </p:nvPr>
        </p:nvSpPr>
        <p:spPr/>
        <p:txBody>
          <a:bodyPr/>
          <a:lstStyle/>
          <a:p>
            <a:fld id="{906C673B-1D89-4FD9-9850-7D283AFDEE81}" type="slidenum">
              <a:rPr lang="en-US" smtClean="0"/>
              <a:t>13</a:t>
            </a:fld>
            <a:endParaRPr lang="en-US"/>
          </a:p>
        </p:txBody>
      </p:sp>
    </p:spTree>
    <p:extLst>
      <p:ext uri="{BB962C8B-B14F-4D97-AF65-F5344CB8AC3E}">
        <p14:creationId xmlns:p14="http://schemas.microsoft.com/office/powerpoint/2010/main" val="3164410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6C673B-1D89-4FD9-9850-7D283AFDEE81}" type="slidenum">
              <a:rPr lang="en-US" smtClean="0"/>
              <a:t>14</a:t>
            </a:fld>
            <a:endParaRPr lang="en-US"/>
          </a:p>
        </p:txBody>
      </p:sp>
    </p:spTree>
    <p:extLst>
      <p:ext uri="{BB962C8B-B14F-4D97-AF65-F5344CB8AC3E}">
        <p14:creationId xmlns:p14="http://schemas.microsoft.com/office/powerpoint/2010/main" val="3531355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Taylor starts</a:t>
            </a:r>
          </a:p>
        </p:txBody>
      </p:sp>
      <p:sp>
        <p:nvSpPr>
          <p:cNvPr id="4" name="Slide Number Placeholder 3"/>
          <p:cNvSpPr>
            <a:spLocks noGrp="1"/>
          </p:cNvSpPr>
          <p:nvPr>
            <p:ph type="sldNum" sz="quarter" idx="5"/>
          </p:nvPr>
        </p:nvSpPr>
        <p:spPr/>
        <p:txBody>
          <a:bodyPr/>
          <a:lstStyle/>
          <a:p>
            <a:fld id="{906C673B-1D89-4FD9-9850-7D283AFDEE81}" type="slidenum">
              <a:rPr lang="en-US" smtClean="0"/>
              <a:t>19</a:t>
            </a:fld>
            <a:endParaRPr lang="en-US"/>
          </a:p>
        </p:txBody>
      </p:sp>
    </p:spTree>
    <p:extLst>
      <p:ext uri="{BB962C8B-B14F-4D97-AF65-F5344CB8AC3E}">
        <p14:creationId xmlns:p14="http://schemas.microsoft.com/office/powerpoint/2010/main" val="38761426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11CA064-DDE6-47FA-96B9-97AA47DDD10A}" type="slidenum">
              <a:rPr lang="en-US" altLang="en-US" smtClean="0"/>
              <a:pPr eaLnBrk="1" hangingPunct="1"/>
              <a:t>22</a:t>
            </a:fld>
            <a:endParaRPr lang="en-US" altLang="en-US"/>
          </a:p>
        </p:txBody>
      </p:sp>
      <p:sp>
        <p:nvSpPr>
          <p:cNvPr id="94211" name="Rectangle 2"/>
          <p:cNvSpPr>
            <a:spLocks noGrp="1" noRot="1" noChangeAspect="1" noChangeArrowheads="1" noTextEdit="1"/>
          </p:cNvSpPr>
          <p:nvPr>
            <p:ph type="sldImg"/>
          </p:nvPr>
        </p:nvSpPr>
        <p:spPr>
          <a:ln cap="flat"/>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Taylor ends</a:t>
            </a:r>
          </a:p>
        </p:txBody>
      </p:sp>
      <p:sp>
        <p:nvSpPr>
          <p:cNvPr id="4" name="Slide Number Placeholder 3"/>
          <p:cNvSpPr>
            <a:spLocks noGrp="1"/>
          </p:cNvSpPr>
          <p:nvPr>
            <p:ph type="sldNum" sz="quarter" idx="5"/>
          </p:nvPr>
        </p:nvSpPr>
        <p:spPr/>
        <p:txBody>
          <a:bodyPr/>
          <a:lstStyle/>
          <a:p>
            <a:fld id="{906C673B-1D89-4FD9-9850-7D283AFDEE81}" type="slidenum">
              <a:rPr lang="en-US" smtClean="0"/>
              <a:t>28</a:t>
            </a:fld>
            <a:endParaRPr lang="en-US"/>
          </a:p>
        </p:txBody>
      </p:sp>
    </p:spTree>
    <p:extLst>
      <p:ext uri="{BB962C8B-B14F-4D97-AF65-F5344CB8AC3E}">
        <p14:creationId xmlns:p14="http://schemas.microsoft.com/office/powerpoint/2010/main" val="2506588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AD8D91A-A2EE-4B54-B3C6-F6C67903BA9C}" type="datetime1">
              <a:rPr lang="en-US" smtClean="0"/>
              <a:pPr/>
              <a:t>5/27/2025</a:t>
            </a:fld>
            <a:endParaRPr lang="en-US" dirty="0"/>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FA84A37A-AFC2-4A01-80A1-FC20F2C0D5BB}" type="slidenum">
              <a:rPr lang="en-US" smtClean="0"/>
              <a:pPr/>
              <a:t>‹#›</a:t>
            </a:fld>
            <a:endParaRPr lang="en-US" dirty="0"/>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9785C6-EBAF-49D5-AD4D-BABF4DFAAD59}" type="datetime1">
              <a:rPr lang="en-US" smtClean="0"/>
              <a:pPr/>
              <a:t>5/27/2025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404122-9A3A-4FD8-98B8-22631F32846C}" type="datetime1">
              <a:rPr lang="en-US" smtClean="0"/>
              <a:pPr/>
              <a:t>5/27/2025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59A7B8-0EC4-44C9-AFEF-25E144F11C06}" type="datetime1">
              <a:rPr lang="en-US" smtClean="0"/>
              <a:pPr/>
              <a:t>5/27/2025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2BB47B5-C739-4DAE-AACD-CC58CA843AC4}" type="datetime1">
              <a:rPr lang="en-US" smtClean="0"/>
              <a:pPr/>
              <a:t>5/27/2025</a:t>
            </a:fld>
            <a:endParaRPr lang="en-US" dirty="0"/>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dirty="0"/>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a:t>Click to edit Master title style</a:t>
            </a:r>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72AE48-94E6-46E0-BE32-5F0716DE9115}" type="datetime1">
              <a:rPr lang="en-US" smtClean="0"/>
              <a:pPr/>
              <a:t>5/27/2025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84C285-8BCE-48FC-97D9-E2837AF38351}" type="datetime1">
              <a:rPr lang="en-US" smtClean="0"/>
              <a:pPr/>
              <a:t>5/27/2025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E70D3E6-EF16-4488-94A4-211508FE4682}" type="datetime1">
              <a:rPr lang="en-US" smtClean="0"/>
              <a:pPr/>
              <a:t>5/27/2025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7077FB3B-20DA-4D0E-BF16-8262B7156612}" type="datetime1">
              <a:rPr lang="en-US" smtClean="0"/>
              <a:pPr/>
              <a:t>5/27/2025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C273C2C-6BD0-40EC-8D8D-4D51F089C5EB}" type="datetime1">
              <a:rPr lang="en-US" smtClean="0"/>
              <a:pPr/>
              <a:t>5/27/2025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p:txBody>
          <a:bodyPr/>
          <a:lstStyle/>
          <a:p>
            <a:fld id="{2D377F5C-EDA7-4864-9756-35769B0E62CF}" type="datetime1">
              <a:rPr lang="en-US" smtClean="0"/>
              <a:pPr/>
              <a:t>5/27/2025</a:t>
            </a:fld>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88B99C93-F56F-46AB-9EB8-53614A95B15F}" type="datetime1">
              <a:rPr lang="en-US" smtClean="0"/>
              <a:pPr/>
              <a:t>5/27/2025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FA84A37A-AFC2-4A01-80A1-FC20F2C0D5BB}" type="slidenum">
              <a:rPr lang="en-US" smtClean="0"/>
              <a:pPr/>
              <a:t>‹#›</a:t>
            </a:fld>
            <a:endParaRPr lang="en-US" dirty="0"/>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Lst>
  <p:hf sldNum="0" hdr="0" ftr="0" dt="0"/>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mailto:ILNPml_TVS@ilnp.uscourts.gov"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42805" y="4648200"/>
            <a:ext cx="6553200" cy="762000"/>
          </a:xfrm>
        </p:spPr>
        <p:txBody>
          <a:bodyPr/>
          <a:lstStyle/>
          <a:p>
            <a:r>
              <a:rPr lang="en-US" dirty="0"/>
              <a:t>U.S. Probation AND PRETRIAL </a:t>
            </a:r>
            <a:r>
              <a:rPr lang="en-US" dirty="0" err="1"/>
              <a:t>OfficeS</a:t>
            </a:r>
            <a:endParaRPr lang="en-US" sz="1400" dirty="0"/>
          </a:p>
          <a:p>
            <a:r>
              <a:rPr lang="en-US" sz="1400" dirty="0"/>
              <a:t>May 29, 2025</a:t>
            </a:r>
            <a:endParaRPr lang="en-US" dirty="0"/>
          </a:p>
          <a:p>
            <a:endParaRPr lang="en-US" dirty="0"/>
          </a:p>
        </p:txBody>
      </p:sp>
      <p:sp>
        <p:nvSpPr>
          <p:cNvPr id="3" name="Title 2"/>
          <p:cNvSpPr>
            <a:spLocks noGrp="1"/>
          </p:cNvSpPr>
          <p:nvPr>
            <p:ph type="ctrTitle"/>
          </p:nvPr>
        </p:nvSpPr>
        <p:spPr/>
        <p:txBody>
          <a:bodyPr/>
          <a:lstStyle/>
          <a:p>
            <a:r>
              <a:rPr lang="en-US" dirty="0"/>
              <a:t>Pre-Solicitation Offeror’s Conference</a:t>
            </a:r>
          </a:p>
        </p:txBody>
      </p:sp>
    </p:spTree>
    <p:extLst>
      <p:ext uri="{BB962C8B-B14F-4D97-AF65-F5344CB8AC3E}">
        <p14:creationId xmlns:p14="http://schemas.microsoft.com/office/powerpoint/2010/main" val="33547706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Sex Offense Services cont’d.</a:t>
            </a:r>
          </a:p>
        </p:txBody>
      </p:sp>
      <p:sp>
        <p:nvSpPr>
          <p:cNvPr id="3" name="Content Placeholder 2"/>
          <p:cNvSpPr>
            <a:spLocks noGrp="1"/>
          </p:cNvSpPr>
          <p:nvPr>
            <p:ph sz="half" idx="1"/>
          </p:nvPr>
        </p:nvSpPr>
        <p:spPr/>
        <p:txBody>
          <a:bodyPr>
            <a:normAutofit fontScale="92500" lnSpcReduction="20000"/>
          </a:bodyPr>
          <a:lstStyle/>
          <a:p>
            <a:r>
              <a:rPr lang="en-US" sz="1600" b="1" dirty="0"/>
              <a:t>6012-Individual SO treatment</a:t>
            </a:r>
            <a:r>
              <a:rPr lang="en-US" sz="1600" dirty="0"/>
              <a:t>-Treatment is provided by a licensed/certified psychiatrist, psychologist, or masters or doctoral level practitioners who meets the standards of practice established by his/her state’s regulatory board and adheres to the established ethics, standards of practices of state sex offender management board.  Practitioners employ treatment methods that are based on a recognition of the long-term, comprehensive, offense-specific treatment for sex offenders. </a:t>
            </a:r>
          </a:p>
          <a:p>
            <a:pPr marL="114300" indent="0">
              <a:buNone/>
            </a:pPr>
            <a:endParaRPr lang="en-US" sz="1600" dirty="0"/>
          </a:p>
          <a:p>
            <a:r>
              <a:rPr lang="en-US" sz="1600" b="1" dirty="0"/>
              <a:t>7013-Individualized Specialized Treatment (Sex Offender-Pretrial Only).</a:t>
            </a:r>
            <a:endParaRPr lang="en-US" sz="1600" dirty="0"/>
          </a:p>
          <a:p>
            <a:endParaRPr lang="en-US" sz="1500" dirty="0"/>
          </a:p>
        </p:txBody>
      </p:sp>
      <p:sp>
        <p:nvSpPr>
          <p:cNvPr id="4" name="Content Placeholder 3"/>
          <p:cNvSpPr>
            <a:spLocks noGrp="1"/>
          </p:cNvSpPr>
          <p:nvPr>
            <p:ph sz="half" idx="2"/>
          </p:nvPr>
        </p:nvSpPr>
        <p:spPr/>
        <p:txBody>
          <a:bodyPr>
            <a:normAutofit fontScale="92500" lnSpcReduction="20000"/>
          </a:bodyPr>
          <a:lstStyle/>
          <a:p>
            <a:r>
              <a:rPr lang="en-US" sz="1600" b="1" dirty="0"/>
              <a:t>6090 Group Sex Offense-Specific Treatment Readiness </a:t>
            </a:r>
            <a:r>
              <a:rPr lang="en-US" sz="1600" dirty="0"/>
              <a:t> 2 to 12 USPO/USPSO clients. Treatment Readiness Group shall include offenders with little or no understanding of the cycle of sexual offenses. The attendance of one family member per offender shall be included in the unit price in Section B</a:t>
            </a:r>
            <a:r>
              <a:rPr lang="en-US" sz="1600" b="1" dirty="0"/>
              <a:t>.</a:t>
            </a:r>
          </a:p>
          <a:p>
            <a:pPr marL="114300" indent="0">
              <a:buNone/>
            </a:pPr>
            <a:endParaRPr lang="en-US" sz="1600" b="1" dirty="0"/>
          </a:p>
          <a:p>
            <a:r>
              <a:rPr lang="en-US" sz="1600" b="1" dirty="0"/>
              <a:t>6091 Sex Offender and Chaperone Training and Support</a:t>
            </a:r>
            <a:r>
              <a:rPr lang="en-US" sz="1600" dirty="0"/>
              <a:t>- A psycho-educational/specialized training for one or more significant others, or family members of a defendant/offender charged with or convicted of a sex offense. Goal is to provide a means of certifying individuals designated by the USPO/USPSO to act as a chaperone for the defendant/offender and safeguard for the community.</a:t>
            </a:r>
          </a:p>
          <a:p>
            <a:endParaRPr lang="en-US" sz="1600" dirty="0"/>
          </a:p>
          <a:p>
            <a:endParaRPr lang="en-US" sz="1500" dirty="0"/>
          </a:p>
        </p:txBody>
      </p:sp>
    </p:spTree>
    <p:extLst>
      <p:ext uri="{BB962C8B-B14F-4D97-AF65-F5344CB8AC3E}">
        <p14:creationId xmlns:p14="http://schemas.microsoft.com/office/powerpoint/2010/main" val="3618145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Sex offense services cont’d.</a:t>
            </a:r>
          </a:p>
        </p:txBody>
      </p:sp>
      <p:sp>
        <p:nvSpPr>
          <p:cNvPr id="3" name="Content Placeholder 2"/>
          <p:cNvSpPr>
            <a:spLocks noGrp="1"/>
          </p:cNvSpPr>
          <p:nvPr>
            <p:ph sz="half" idx="1"/>
          </p:nvPr>
        </p:nvSpPr>
        <p:spPr/>
        <p:txBody>
          <a:bodyPr>
            <a:normAutofit fontScale="55000" lnSpcReduction="20000"/>
          </a:bodyPr>
          <a:lstStyle/>
          <a:p>
            <a:r>
              <a:rPr lang="en-US" sz="2900" b="1" dirty="0"/>
              <a:t>6022-Group SO treatment</a:t>
            </a:r>
            <a:r>
              <a:rPr lang="en-US" sz="2900" dirty="0"/>
              <a:t>- 2 to 10</a:t>
            </a:r>
            <a:r>
              <a:rPr lang="en-US" sz="3200" dirty="0"/>
              <a:t> USPO/USPSO clients</a:t>
            </a:r>
            <a:r>
              <a:rPr lang="en-US" sz="2900" dirty="0"/>
              <a:t>.  Treatment is provided by a licensed/certified psychiatrist, psychologist, or masters or doctoral level practitioners who meets the standards of practice established by his/her state’s regulatory board and adheres to the established ethics, standards of practices of state sex offender management board.  Practitioners employ treatment methods that are based on a recognition of the long-term, comprehensive, offense-specific treatment for sex offenders.</a:t>
            </a:r>
          </a:p>
          <a:p>
            <a:endParaRPr lang="en-US" sz="2900" dirty="0"/>
          </a:p>
          <a:p>
            <a:r>
              <a:rPr lang="en-US" sz="2900" b="1" dirty="0"/>
              <a:t>7023-Group Specialized Treatment (Sex Offender-Pretrial Only)- 2 to 10 defendants. </a:t>
            </a:r>
            <a:endParaRPr lang="en-US" sz="2900" dirty="0"/>
          </a:p>
          <a:p>
            <a:endParaRPr lang="en-US" sz="1800" dirty="0"/>
          </a:p>
          <a:p>
            <a:endParaRPr lang="en-US" sz="1800" dirty="0"/>
          </a:p>
          <a:p>
            <a:endParaRPr lang="en-US" sz="1800" dirty="0"/>
          </a:p>
        </p:txBody>
      </p:sp>
      <p:sp>
        <p:nvSpPr>
          <p:cNvPr id="4" name="Content Placeholder 3"/>
          <p:cNvSpPr>
            <a:spLocks noGrp="1"/>
          </p:cNvSpPr>
          <p:nvPr>
            <p:ph sz="half" idx="2"/>
          </p:nvPr>
        </p:nvSpPr>
        <p:spPr/>
        <p:txBody>
          <a:bodyPr>
            <a:normAutofit fontScale="55000" lnSpcReduction="20000"/>
          </a:bodyPr>
          <a:lstStyle/>
          <a:p>
            <a:r>
              <a:rPr lang="en-US" sz="2900" b="1" dirty="0"/>
              <a:t>6032-Family SO treatment</a:t>
            </a:r>
            <a:r>
              <a:rPr lang="en-US" sz="2900" dirty="0"/>
              <a:t>- For a </a:t>
            </a:r>
            <a:r>
              <a:rPr lang="en-US" sz="3200" dirty="0"/>
              <a:t>USPO/USPSO client </a:t>
            </a:r>
            <a:r>
              <a:rPr lang="en-US" sz="2900" dirty="0"/>
              <a:t>and one or more family members.  Treatment is provided by a licensed/certified psychiatrist, psychologist, or masters or doctoral level practitioners who meets the standards of practice established by his/her state’s regulatory board and adheres to the established ethics, standards of practices of state sex offender management board.  Practitioners employ treatment methods that are based on a recognition of the long-term, comprehensive, offense-specific treatment for sex offenders.</a:t>
            </a:r>
          </a:p>
          <a:p>
            <a:endParaRPr lang="en-US" dirty="0"/>
          </a:p>
        </p:txBody>
      </p:sp>
    </p:spTree>
    <p:extLst>
      <p:ext uri="{BB962C8B-B14F-4D97-AF65-F5344CB8AC3E}">
        <p14:creationId xmlns:p14="http://schemas.microsoft.com/office/powerpoint/2010/main" val="679168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services</a:t>
            </a:r>
          </a:p>
        </p:txBody>
      </p:sp>
      <p:sp>
        <p:nvSpPr>
          <p:cNvPr id="3" name="Content Placeholder 2"/>
          <p:cNvSpPr>
            <a:spLocks noGrp="1"/>
          </p:cNvSpPr>
          <p:nvPr>
            <p:ph idx="1"/>
          </p:nvPr>
        </p:nvSpPr>
        <p:spPr/>
        <p:txBody>
          <a:bodyPr>
            <a:normAutofit fontScale="92500"/>
          </a:bodyPr>
          <a:lstStyle/>
          <a:p>
            <a:r>
              <a:rPr lang="en-US" sz="1800" b="1" dirty="0"/>
              <a:t>1201-Administrative Fee For USPO/USPSO client’s Transportation Expenses</a:t>
            </a:r>
            <a:r>
              <a:rPr lang="en-US" sz="1800" dirty="0"/>
              <a:t>- A reasonable monthly fee to administer transportation expense funds, not exceed 5% of the monthly funds distributed under 1202. </a:t>
            </a:r>
          </a:p>
          <a:p>
            <a:r>
              <a:rPr lang="en-US" sz="1800" b="1" dirty="0"/>
              <a:t>1202-</a:t>
            </a:r>
            <a:r>
              <a:rPr lang="en-US" sz="1800" dirty="0"/>
              <a:t> </a:t>
            </a:r>
            <a:r>
              <a:rPr lang="en-US" sz="1800" b="1" dirty="0"/>
              <a:t>USPO/USPSO client Transportation Expenses</a:t>
            </a:r>
            <a:r>
              <a:rPr lang="en-US" sz="1800" dirty="0"/>
              <a:t>-for defendant/offender transportation to and from treatment facilities.</a:t>
            </a:r>
          </a:p>
          <a:p>
            <a:r>
              <a:rPr lang="en-US" sz="1800" b="1" dirty="0"/>
              <a:t>1501- USPO/USPSO client Reimbursement and Co-Payment- </a:t>
            </a:r>
            <a:r>
              <a:rPr lang="en-US" sz="1800" dirty="0"/>
              <a:t>Collect any co-payment authorized on the Program Plan (Probation Form 45) and deduct any collected co-payment from the next invoice to be submitted to the judiciary.</a:t>
            </a:r>
          </a:p>
          <a:p>
            <a:pPr marL="114300" indent="0">
              <a:buNone/>
            </a:pPr>
            <a:endParaRPr lang="en-US" sz="1600" dirty="0"/>
          </a:p>
          <a:p>
            <a:pPr marL="114300" indent="0">
              <a:buNone/>
            </a:pPr>
            <a:r>
              <a:rPr lang="en-US" sz="1600" b="1" dirty="0"/>
              <a:t>Additional details regarding each project code can be found in Section C of the Statement of Work (SOW), available under the treatment services tab of our website.</a:t>
            </a:r>
          </a:p>
          <a:p>
            <a:pPr marL="114300" indent="0">
              <a:buNone/>
            </a:pPr>
            <a:endParaRPr lang="en-US" sz="1600" b="1" dirty="0"/>
          </a:p>
          <a:p>
            <a:pPr marL="114300" indent="0">
              <a:buNone/>
            </a:pPr>
            <a:r>
              <a:rPr lang="en-US" sz="1600" b="1" dirty="0"/>
              <a:t>*Note several “Local Needs” will be posted, detailing service specifications in some areas beyond those found in the SOW*</a:t>
            </a:r>
          </a:p>
        </p:txBody>
      </p:sp>
    </p:spTree>
    <p:extLst>
      <p:ext uri="{BB962C8B-B14F-4D97-AF65-F5344CB8AC3E}">
        <p14:creationId xmlns:p14="http://schemas.microsoft.com/office/powerpoint/2010/main" val="29562927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Vendor staff requirements</a:t>
            </a:r>
            <a:br>
              <a:rPr lang="en-US" dirty="0"/>
            </a:br>
            <a:r>
              <a:rPr lang="en-US" dirty="0"/>
              <a:t>SUBSTANCE ABUSE</a:t>
            </a:r>
          </a:p>
        </p:txBody>
      </p:sp>
      <p:sp>
        <p:nvSpPr>
          <p:cNvPr id="4" name="Content Placeholder 3"/>
          <p:cNvSpPr>
            <a:spLocks noGrp="1"/>
          </p:cNvSpPr>
          <p:nvPr>
            <p:ph idx="1"/>
          </p:nvPr>
        </p:nvSpPr>
        <p:spPr>
          <a:xfrm>
            <a:off x="457200" y="1752600"/>
            <a:ext cx="8229600" cy="4697028"/>
          </a:xfrm>
        </p:spPr>
        <p:txBody>
          <a:bodyPr>
            <a:normAutofit fontScale="47500" lnSpcReduction="20000"/>
          </a:bodyPr>
          <a:lstStyle/>
          <a:p>
            <a:pPr algn="just"/>
            <a:r>
              <a:rPr lang="en-US" sz="3600" b="1" dirty="0"/>
              <a:t>Undergo training on proper urinalysis collection and administration procedures.</a:t>
            </a:r>
          </a:p>
          <a:p>
            <a:pPr marL="114300" indent="0" algn="just">
              <a:buNone/>
            </a:pPr>
            <a:endParaRPr lang="en-US" sz="3600" dirty="0"/>
          </a:p>
          <a:p>
            <a:pPr lvl="0" algn="just"/>
            <a:r>
              <a:rPr lang="en-US" sz="3600" b="1" dirty="0"/>
              <a:t>Assessments and Counseling is expected to be face to face (telemedicine can/may be considered in limited circumstances) and conducted by a state certified addictions counselor or clinician who meets the standards of practice established by his/her state’s regulatory board.</a:t>
            </a:r>
          </a:p>
          <a:p>
            <a:pPr marL="114300" lvl="0" indent="0" algn="just">
              <a:buNone/>
            </a:pPr>
            <a:endParaRPr lang="en-US" sz="3600" dirty="0"/>
          </a:p>
          <a:p>
            <a:pPr lvl="0" algn="just"/>
            <a:r>
              <a:rPr lang="en-US" sz="3600" b="1" dirty="0"/>
              <a:t>Counselors will have at least one of the following:</a:t>
            </a:r>
          </a:p>
          <a:p>
            <a:pPr marL="411480" lvl="1" indent="0" algn="just">
              <a:buNone/>
            </a:pPr>
            <a:r>
              <a:rPr lang="en-US" sz="2900" dirty="0"/>
              <a:t>(1) Practitioners shall be fully credentialed and maintain compliance with state</a:t>
            </a:r>
          </a:p>
          <a:p>
            <a:pPr marL="411480" lvl="1" indent="0" algn="just">
              <a:buNone/>
            </a:pPr>
            <a:r>
              <a:rPr lang="en-US" sz="2900" dirty="0"/>
              <a:t>statutes, regulations, and guidelines for providing direct substance use</a:t>
            </a:r>
          </a:p>
          <a:p>
            <a:pPr marL="411480" lvl="1" indent="0" algn="just">
              <a:buNone/>
            </a:pPr>
            <a:r>
              <a:rPr lang="en-US" sz="2900" dirty="0"/>
              <a:t>treatment services.</a:t>
            </a:r>
          </a:p>
          <a:p>
            <a:pPr marL="411480" lvl="1" indent="0" algn="just">
              <a:buNone/>
            </a:pPr>
            <a:r>
              <a:rPr lang="en-US" sz="2900" dirty="0"/>
              <a:t>(2) Provisionally credentialed practitioner may be used only under the</a:t>
            </a:r>
          </a:p>
          <a:p>
            <a:pPr marL="411480" lvl="1" indent="0" algn="just">
              <a:buNone/>
            </a:pPr>
            <a:r>
              <a:rPr lang="en-US" sz="2900" dirty="0"/>
              <a:t>supervision of a fully credentialed practitioner in the state where services</a:t>
            </a:r>
          </a:p>
          <a:p>
            <a:pPr marL="411480" lvl="1" indent="0" algn="just">
              <a:buNone/>
            </a:pPr>
            <a:r>
              <a:rPr lang="en-US" sz="2900" dirty="0"/>
              <a:t>are delivered and in accordance with state regulations and guidelines for</a:t>
            </a:r>
          </a:p>
          <a:p>
            <a:pPr marL="411480" lvl="1" indent="0" algn="just">
              <a:buNone/>
            </a:pPr>
            <a:r>
              <a:rPr lang="en-US" sz="2900" dirty="0"/>
              <a:t>the scope of services, and after obtaining the approval of the CO.</a:t>
            </a:r>
          </a:p>
          <a:p>
            <a:pPr marL="411480" lvl="1" indent="0" algn="just">
              <a:buNone/>
            </a:pPr>
            <a:endParaRPr lang="en-US" sz="1600" dirty="0"/>
          </a:p>
          <a:p>
            <a:pPr marL="342900" lvl="1" algn="just">
              <a:buClr>
                <a:schemeClr val="accent1"/>
              </a:buClr>
            </a:pPr>
            <a:r>
              <a:rPr lang="en-US" sz="3600" b="1" dirty="0"/>
              <a:t>Emergency services (after hour staff phone numbers/local hotlines and/or procedures when counselors are unavailable)</a:t>
            </a:r>
          </a:p>
          <a:p>
            <a:endParaRPr lang="en-US" dirty="0"/>
          </a:p>
        </p:txBody>
      </p:sp>
    </p:spTree>
    <p:extLst>
      <p:ext uri="{BB962C8B-B14F-4D97-AF65-F5344CB8AC3E}">
        <p14:creationId xmlns:p14="http://schemas.microsoft.com/office/powerpoint/2010/main" val="3188197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Vendor staff requirements</a:t>
            </a:r>
            <a:br>
              <a:rPr lang="en-US" dirty="0"/>
            </a:br>
            <a:r>
              <a:rPr lang="en-US" dirty="0"/>
              <a:t>Mental health &amp; co-occurring</a:t>
            </a:r>
          </a:p>
        </p:txBody>
      </p:sp>
      <p:sp>
        <p:nvSpPr>
          <p:cNvPr id="4" name="Content Placeholder 3"/>
          <p:cNvSpPr>
            <a:spLocks noGrp="1"/>
          </p:cNvSpPr>
          <p:nvPr>
            <p:ph sz="half" idx="1"/>
          </p:nvPr>
        </p:nvSpPr>
        <p:spPr>
          <a:xfrm>
            <a:off x="426128" y="1719070"/>
            <a:ext cx="4038600" cy="4730558"/>
          </a:xfrm>
        </p:spPr>
        <p:txBody>
          <a:bodyPr>
            <a:normAutofit fontScale="47500" lnSpcReduction="20000"/>
          </a:bodyPr>
          <a:lstStyle/>
          <a:p>
            <a:pPr marL="342900" lvl="1">
              <a:buClr>
                <a:schemeClr val="accent1"/>
              </a:buClr>
            </a:pPr>
            <a:r>
              <a:rPr lang="en-US" sz="2900" b="1" dirty="0"/>
              <a:t>Counseling</a:t>
            </a:r>
            <a:r>
              <a:rPr lang="en-US" sz="2900" dirty="0"/>
              <a:t> - Must be a licensed/certified psychiatrist, psychologist, masters or doctorate-level practitioner who meets standards of  their state regulatory board</a:t>
            </a:r>
          </a:p>
          <a:p>
            <a:pPr marL="114300" lvl="1" indent="0">
              <a:buClr>
                <a:schemeClr val="accent1"/>
              </a:buClr>
              <a:buNone/>
            </a:pPr>
            <a:endParaRPr lang="en-US" sz="2900" dirty="0"/>
          </a:p>
          <a:p>
            <a:pPr marL="114300" lvl="1" indent="0">
              <a:buClr>
                <a:schemeClr val="accent1"/>
              </a:buClr>
              <a:buNone/>
            </a:pPr>
            <a:endParaRPr lang="en-US" sz="2900" dirty="0"/>
          </a:p>
          <a:p>
            <a:pPr marL="342900" lvl="1">
              <a:buClr>
                <a:schemeClr val="accent1"/>
              </a:buClr>
            </a:pPr>
            <a:r>
              <a:rPr lang="en-US" sz="2900" b="1" dirty="0"/>
              <a:t>Psychiatric Evaluations/Testing</a:t>
            </a:r>
            <a:r>
              <a:rPr lang="en-US" sz="2900" dirty="0"/>
              <a:t>: a licensed medical doctor/physician, a psychiatrist, or other qualified practitioner who meets the standards of practice established by their state’s regulatory board</a:t>
            </a:r>
          </a:p>
          <a:p>
            <a:pPr marL="342900" lvl="1">
              <a:buClr>
                <a:schemeClr val="accent1"/>
              </a:buClr>
            </a:pPr>
            <a:endParaRPr lang="en-US" sz="2900" b="1" dirty="0"/>
          </a:p>
          <a:p>
            <a:pPr marL="342900" lvl="1">
              <a:buClr>
                <a:schemeClr val="accent1"/>
              </a:buClr>
            </a:pPr>
            <a:r>
              <a:rPr lang="en-US" sz="2900" b="1" dirty="0"/>
              <a:t>Medication Monitoring</a:t>
            </a:r>
            <a:r>
              <a:rPr lang="en-US" sz="2900" dirty="0"/>
              <a:t>: A licensed psychiatrist, medical doctor/physician, or other qualified practitioner with current prescriptive authority who meets the standards of practice established by their state’s regulatory board.</a:t>
            </a:r>
          </a:p>
        </p:txBody>
      </p:sp>
      <p:sp>
        <p:nvSpPr>
          <p:cNvPr id="5" name="Content Placeholder 4"/>
          <p:cNvSpPr>
            <a:spLocks noGrp="1"/>
          </p:cNvSpPr>
          <p:nvPr>
            <p:ph sz="half" idx="2"/>
          </p:nvPr>
        </p:nvSpPr>
        <p:spPr/>
        <p:txBody>
          <a:bodyPr>
            <a:normAutofit fontScale="47500" lnSpcReduction="20000"/>
          </a:bodyPr>
          <a:lstStyle/>
          <a:p>
            <a:pPr marL="342900" lvl="1">
              <a:buClr>
                <a:schemeClr val="accent1"/>
              </a:buClr>
            </a:pPr>
            <a:r>
              <a:rPr lang="en-US" sz="2900" b="1" dirty="0"/>
              <a:t>Case Management Services</a:t>
            </a:r>
            <a:r>
              <a:rPr lang="en-US" sz="2900" dirty="0"/>
              <a:t>: No specific requirements listed; however, this service is typically used in conjunction with some form of mental health counseling. </a:t>
            </a:r>
          </a:p>
          <a:p>
            <a:pPr marL="114300" lvl="1" indent="0">
              <a:buClr>
                <a:schemeClr val="accent1"/>
              </a:buClr>
              <a:buNone/>
            </a:pPr>
            <a:endParaRPr lang="en-US" sz="2900" dirty="0"/>
          </a:p>
          <a:p>
            <a:pPr marL="342900" lvl="1">
              <a:buClr>
                <a:schemeClr val="accent1"/>
              </a:buClr>
            </a:pPr>
            <a:r>
              <a:rPr lang="en-US" sz="2900" b="1" dirty="0"/>
              <a:t>Emergency services (after hour staff phone numbers/local hotlines and/or procedures when counselors are unavailable)</a:t>
            </a:r>
          </a:p>
          <a:p>
            <a:endParaRPr lang="en-US" dirty="0"/>
          </a:p>
        </p:txBody>
      </p:sp>
    </p:spTree>
    <p:extLst>
      <p:ext uri="{BB962C8B-B14F-4D97-AF65-F5344CB8AC3E}">
        <p14:creationId xmlns:p14="http://schemas.microsoft.com/office/powerpoint/2010/main" val="3178029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Vendor staff requirements</a:t>
            </a:r>
            <a:br>
              <a:rPr lang="en-US" dirty="0"/>
            </a:br>
            <a:r>
              <a:rPr lang="en-US" dirty="0"/>
              <a:t>sex offense specific</a:t>
            </a:r>
          </a:p>
        </p:txBody>
      </p:sp>
      <p:sp>
        <p:nvSpPr>
          <p:cNvPr id="6" name="Content Placeholder 5"/>
          <p:cNvSpPr>
            <a:spLocks noGrp="1"/>
          </p:cNvSpPr>
          <p:nvPr>
            <p:ph idx="1"/>
          </p:nvPr>
        </p:nvSpPr>
        <p:spPr/>
        <p:txBody>
          <a:bodyPr>
            <a:normAutofit fontScale="85000" lnSpcReduction="10000"/>
          </a:bodyPr>
          <a:lstStyle/>
          <a:p>
            <a:r>
              <a:rPr lang="en-US" sz="1900" b="1" dirty="0"/>
              <a:t>Evaluations/Treatment/Chaperone Training and Support Services</a:t>
            </a:r>
            <a:r>
              <a:rPr lang="en-US" sz="1900" dirty="0"/>
              <a:t>: are conducted by a licensed/certified psychiatrist, psychologist, or masters or doctorate-level practitioner who meets state regulatory and sex offender management boards and adhere to the Code of Ethics and Practice Standards and Guidelines published by ATSA</a:t>
            </a:r>
          </a:p>
          <a:p>
            <a:pPr marL="342900" lvl="1">
              <a:buClr>
                <a:schemeClr val="accent1"/>
              </a:buClr>
            </a:pPr>
            <a:r>
              <a:rPr lang="en-US" sz="1900" b="1" dirty="0"/>
              <a:t>VRT (Abel)</a:t>
            </a:r>
            <a:r>
              <a:rPr lang="en-US" sz="1900" dirty="0"/>
              <a:t>: conducted by trained examiner and adhere to ATSA standards</a:t>
            </a:r>
          </a:p>
          <a:p>
            <a:pPr marL="342900" lvl="1">
              <a:buClr>
                <a:schemeClr val="accent1"/>
              </a:buClr>
            </a:pPr>
            <a:r>
              <a:rPr lang="en-US" sz="1900" b="1" dirty="0"/>
              <a:t>Polygraph Examinations</a:t>
            </a:r>
            <a:r>
              <a:rPr lang="en-US" sz="1900" dirty="0"/>
              <a:t>: </a:t>
            </a:r>
          </a:p>
          <a:p>
            <a:pPr lvl="2"/>
            <a:r>
              <a:rPr lang="en-US" sz="1600" u="sng" dirty="0"/>
              <a:t>Education</a:t>
            </a:r>
            <a:r>
              <a:rPr lang="en-US" sz="1600" dirty="0"/>
              <a:t>:  examiners must be graduates of poly school accredited by American Poly Assoc; minimum baccalaureate or higher from a regionally accredited university or college, or have at least 5 years experience as a full time commissioned federal, state or municipal LEO; min. 40 hours of post- conviction sex offender testing (PCSOT) specialized instruction. Examiners who passed a final exam approved by the APA are preferred</a:t>
            </a:r>
          </a:p>
          <a:p>
            <a:pPr lvl="2"/>
            <a:r>
              <a:rPr lang="en-US" sz="1600" u="sng" dirty="0"/>
              <a:t>Certification</a:t>
            </a:r>
            <a:r>
              <a:rPr lang="en-US" sz="1600" dirty="0"/>
              <a:t>: Examiners shall be members of a professional organization that provides regular training on research and management of SO</a:t>
            </a:r>
          </a:p>
          <a:p>
            <a:pPr lvl="2"/>
            <a:r>
              <a:rPr lang="en-US" sz="1600" u="sng" dirty="0"/>
              <a:t>Experience</a:t>
            </a:r>
            <a:r>
              <a:rPr lang="en-US" sz="1600" dirty="0"/>
              <a:t>: Min. of 2 years of poly experience in criminal cases. Specialized training or experience with sex offenders</a:t>
            </a:r>
          </a:p>
          <a:p>
            <a:pPr lvl="2"/>
            <a:r>
              <a:rPr lang="en-US" sz="1600" u="sng" dirty="0"/>
              <a:t>Ethics and Standards</a:t>
            </a:r>
            <a:r>
              <a:rPr lang="en-US" sz="1600" dirty="0"/>
              <a:t>: Adhere to ethics and standards of APA</a:t>
            </a:r>
          </a:p>
          <a:p>
            <a:r>
              <a:rPr lang="en-US" sz="1900" b="1" dirty="0"/>
              <a:t>Licensure</a:t>
            </a:r>
            <a:r>
              <a:rPr lang="en-US" sz="1900" dirty="0"/>
              <a:t>: Licensed by state’s regulatory board</a:t>
            </a:r>
          </a:p>
          <a:p>
            <a:endParaRPr lang="en-US" sz="1600" dirty="0"/>
          </a:p>
        </p:txBody>
      </p:sp>
    </p:spTree>
    <p:extLst>
      <p:ext uri="{BB962C8B-B14F-4D97-AF65-F5344CB8AC3E}">
        <p14:creationId xmlns:p14="http://schemas.microsoft.com/office/powerpoint/2010/main" val="2169188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Residential treatment staff requirements</a:t>
            </a:r>
          </a:p>
        </p:txBody>
      </p:sp>
      <p:sp>
        <p:nvSpPr>
          <p:cNvPr id="3" name="Content Placeholder 2"/>
          <p:cNvSpPr>
            <a:spLocks noGrp="1"/>
          </p:cNvSpPr>
          <p:nvPr>
            <p:ph idx="1"/>
          </p:nvPr>
        </p:nvSpPr>
        <p:spPr/>
        <p:txBody>
          <a:bodyPr/>
          <a:lstStyle/>
          <a:p>
            <a:pPr lvl="1"/>
            <a:r>
              <a:rPr lang="en-US" dirty="0"/>
              <a:t>Adequately trained and physically able staff and 24/7 coverage</a:t>
            </a:r>
          </a:p>
          <a:p>
            <a:pPr lvl="1"/>
            <a:r>
              <a:rPr lang="en-US" dirty="0"/>
              <a:t>Use volunteers only at direction of USPO</a:t>
            </a:r>
          </a:p>
          <a:p>
            <a:pPr lvl="1"/>
            <a:r>
              <a:rPr lang="en-US" dirty="0"/>
              <a:t>Keep written position descriptions that accurately describe current duties for all staff performing services under this agreement</a:t>
            </a:r>
          </a:p>
          <a:p>
            <a:pPr lvl="1"/>
            <a:r>
              <a:rPr lang="en-US" dirty="0"/>
              <a:t>One staff member each shift trained in CPR and first aid</a:t>
            </a:r>
          </a:p>
          <a:p>
            <a:pPr lvl="1"/>
            <a:r>
              <a:rPr lang="en-US" dirty="0"/>
              <a:t>Code Compliance</a:t>
            </a:r>
          </a:p>
          <a:p>
            <a:pPr lvl="1"/>
            <a:r>
              <a:rPr lang="en-US" dirty="0"/>
              <a:t>Sleeping and Bathroom Facilities</a:t>
            </a:r>
          </a:p>
          <a:p>
            <a:pPr lvl="1"/>
            <a:r>
              <a:rPr lang="en-US" dirty="0"/>
              <a:t>Emergency Plans</a:t>
            </a:r>
          </a:p>
          <a:p>
            <a:pPr lvl="1"/>
            <a:r>
              <a:rPr lang="en-US" dirty="0"/>
              <a:t>Safety Precautions</a:t>
            </a:r>
          </a:p>
          <a:p>
            <a:endParaRPr lang="en-US" dirty="0"/>
          </a:p>
        </p:txBody>
      </p:sp>
    </p:spTree>
    <p:extLst>
      <p:ext uri="{BB962C8B-B14F-4D97-AF65-F5344CB8AC3E}">
        <p14:creationId xmlns:p14="http://schemas.microsoft.com/office/powerpoint/2010/main" val="1928517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Vendor staff </a:t>
            </a:r>
            <a:r>
              <a:rPr lang="en-US" u="sng" dirty="0"/>
              <a:t>restrictions</a:t>
            </a:r>
            <a:br>
              <a:rPr lang="en-US" u="sng" dirty="0"/>
            </a:br>
            <a:r>
              <a:rPr lang="en-US" dirty="0"/>
              <a:t>Post-Award</a:t>
            </a:r>
          </a:p>
        </p:txBody>
      </p:sp>
      <p:sp>
        <p:nvSpPr>
          <p:cNvPr id="5" name="Content Placeholder 4"/>
          <p:cNvSpPr>
            <a:spLocks noGrp="1"/>
          </p:cNvSpPr>
          <p:nvPr>
            <p:ph sz="half" idx="1"/>
          </p:nvPr>
        </p:nvSpPr>
        <p:spPr/>
        <p:txBody>
          <a:bodyPr>
            <a:normAutofit fontScale="47500" lnSpcReduction="20000"/>
          </a:bodyPr>
          <a:lstStyle/>
          <a:p>
            <a:pPr marL="342900" lvl="1">
              <a:buClr>
                <a:schemeClr val="accent1"/>
              </a:buClr>
            </a:pPr>
            <a:r>
              <a:rPr lang="en-US" sz="3400" dirty="0"/>
              <a:t>Persons under supervision cannot perform services or have access to </a:t>
            </a:r>
            <a:r>
              <a:rPr lang="en-US" sz="3600" dirty="0"/>
              <a:t>USPO/USPSO clients </a:t>
            </a:r>
            <a:r>
              <a:rPr lang="en-US" sz="3400" dirty="0"/>
              <a:t>files</a:t>
            </a:r>
          </a:p>
          <a:p>
            <a:pPr marL="114300" lvl="1" indent="0">
              <a:buClr>
                <a:schemeClr val="accent1"/>
              </a:buClr>
              <a:buNone/>
            </a:pPr>
            <a:endParaRPr lang="en-US" sz="3400" dirty="0"/>
          </a:p>
          <a:p>
            <a:pPr marL="342900" lvl="1">
              <a:buClr>
                <a:schemeClr val="accent1"/>
              </a:buClr>
            </a:pPr>
            <a:r>
              <a:rPr lang="en-US" sz="3400" dirty="0"/>
              <a:t>If person charged or under investigation for a criminal offense, cannot perform services or have access to probation/pretrial client files</a:t>
            </a:r>
          </a:p>
          <a:p>
            <a:pPr marL="114300" lvl="1" indent="0">
              <a:buClr>
                <a:schemeClr val="accent1"/>
              </a:buClr>
              <a:buNone/>
            </a:pPr>
            <a:endParaRPr lang="en-US" sz="3400" dirty="0"/>
          </a:p>
          <a:p>
            <a:pPr marL="342900" lvl="1">
              <a:buClr>
                <a:schemeClr val="accent1"/>
              </a:buClr>
            </a:pPr>
            <a:r>
              <a:rPr lang="en-US" sz="3400" dirty="0"/>
              <a:t>Persons convicted of a sexual offense cannot perform services or have access to probation/pretrial client files</a:t>
            </a:r>
          </a:p>
          <a:p>
            <a:pPr marL="114300" lvl="1" indent="0">
              <a:buClr>
                <a:schemeClr val="accent1"/>
              </a:buClr>
              <a:buNone/>
            </a:pPr>
            <a:endParaRPr lang="en-US" sz="3400" dirty="0"/>
          </a:p>
          <a:p>
            <a:pPr marL="342900" lvl="1">
              <a:buClr>
                <a:schemeClr val="accent1"/>
              </a:buClr>
            </a:pPr>
            <a:r>
              <a:rPr lang="en-US" sz="3400" dirty="0"/>
              <a:t>Persons with restrictions on their license, certifications or practice, cannot perform services or have access to probation/pretrial client files</a:t>
            </a:r>
          </a:p>
          <a:p>
            <a:pPr marL="342900" lvl="1">
              <a:buClr>
                <a:schemeClr val="accent1"/>
              </a:buClr>
            </a:pPr>
            <a:endParaRPr lang="en-US" sz="1400" dirty="0"/>
          </a:p>
          <a:p>
            <a:endParaRPr lang="en-US" sz="1400" dirty="0"/>
          </a:p>
        </p:txBody>
      </p:sp>
      <p:sp>
        <p:nvSpPr>
          <p:cNvPr id="6" name="Content Placeholder 5"/>
          <p:cNvSpPr>
            <a:spLocks noGrp="1"/>
          </p:cNvSpPr>
          <p:nvPr>
            <p:ph sz="half" idx="2"/>
          </p:nvPr>
        </p:nvSpPr>
        <p:spPr/>
        <p:txBody>
          <a:bodyPr>
            <a:normAutofit fontScale="47500" lnSpcReduction="20000"/>
          </a:bodyPr>
          <a:lstStyle/>
          <a:p>
            <a:pPr marL="342900" lvl="1">
              <a:buClr>
                <a:schemeClr val="accent1"/>
              </a:buClr>
            </a:pPr>
            <a:r>
              <a:rPr lang="en-US" sz="3400" dirty="0"/>
              <a:t>Vendors and employees shall: </a:t>
            </a:r>
          </a:p>
          <a:p>
            <a:pPr lvl="1"/>
            <a:r>
              <a:rPr lang="en-US" sz="2700" dirty="0"/>
              <a:t>Avoid compromising relationships with USPO/USPSO clients and staff</a:t>
            </a:r>
          </a:p>
          <a:p>
            <a:pPr lvl="1"/>
            <a:r>
              <a:rPr lang="en-US" sz="2700" dirty="0"/>
              <a:t>Not employ, contract with, or pay any USPO/USPSO or USPO/USPSO firm or business to do any work for vendor or its employees</a:t>
            </a:r>
          </a:p>
          <a:p>
            <a:pPr lvl="1"/>
            <a:r>
              <a:rPr lang="en-US" sz="2700" dirty="0"/>
              <a:t>Report any improprieties to USPO or USPSO</a:t>
            </a:r>
          </a:p>
          <a:p>
            <a:pPr lvl="1"/>
            <a:r>
              <a:rPr lang="en-US" sz="2700" dirty="0"/>
              <a:t>Report within 48 hours to USPO/USPSO, any investigations, pending charges, arrests, and/or restriction on licenses or certifications, whether imposed or voluntary, on any staff member</a:t>
            </a:r>
          </a:p>
          <a:p>
            <a:pPr lvl="1"/>
            <a:r>
              <a:rPr lang="en-US" sz="2700" dirty="0"/>
              <a:t>Notify USPO or USPSO in writing of any staff changes and provide documentation of any required licensing, certification, experience and education requirements and changes thereof.  The Vendor shall submit an Offeror’s Staff Qualifications form (Section L – Attachment C) for each new staff member added under this agreement</a:t>
            </a:r>
          </a:p>
          <a:p>
            <a:pPr lvl="1"/>
            <a:endParaRPr lang="en-US" sz="2700" dirty="0"/>
          </a:p>
          <a:p>
            <a:pPr lvl="1"/>
            <a:endParaRPr lang="en-US" sz="2700" dirty="0"/>
          </a:p>
          <a:p>
            <a:pPr lvl="1"/>
            <a:endParaRPr lang="en-US" sz="2700" dirty="0"/>
          </a:p>
          <a:p>
            <a:pPr lvl="1"/>
            <a:endParaRPr lang="en-US" sz="2700" dirty="0"/>
          </a:p>
          <a:p>
            <a:pPr lvl="1"/>
            <a:endParaRPr lang="en-US" sz="2900" dirty="0"/>
          </a:p>
        </p:txBody>
      </p:sp>
    </p:spTree>
    <p:extLst>
      <p:ext uri="{BB962C8B-B14F-4D97-AF65-F5344CB8AC3E}">
        <p14:creationId xmlns:p14="http://schemas.microsoft.com/office/powerpoint/2010/main" val="2384373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Facility requirements</a:t>
            </a:r>
          </a:p>
        </p:txBody>
      </p:sp>
      <p:sp>
        <p:nvSpPr>
          <p:cNvPr id="6" name="Content Placeholder 5"/>
          <p:cNvSpPr>
            <a:spLocks noGrp="1"/>
          </p:cNvSpPr>
          <p:nvPr>
            <p:ph idx="1"/>
          </p:nvPr>
        </p:nvSpPr>
        <p:spPr/>
        <p:txBody>
          <a:bodyPr/>
          <a:lstStyle/>
          <a:p>
            <a:pPr marL="114300" indent="0">
              <a:buNone/>
            </a:pPr>
            <a:endParaRPr lang="en-US" dirty="0"/>
          </a:p>
          <a:p>
            <a:r>
              <a:rPr lang="en-US" sz="2800" dirty="0"/>
              <a:t>Adequate access for USPO/USPSO clients with physical disabilities</a:t>
            </a:r>
          </a:p>
          <a:p>
            <a:pPr marL="114300" indent="0">
              <a:buNone/>
            </a:pPr>
            <a:endParaRPr lang="en-US" sz="2800" dirty="0"/>
          </a:p>
          <a:p>
            <a:pPr marL="342900" lvl="1">
              <a:buClr>
                <a:schemeClr val="accent1"/>
              </a:buClr>
            </a:pPr>
            <a:r>
              <a:rPr lang="en-US" sz="2800" dirty="0"/>
              <a:t>Comply with all applicable state, federal and local laws and regulations when performing services under this contract </a:t>
            </a:r>
          </a:p>
          <a:p>
            <a:endParaRPr lang="en-US" dirty="0"/>
          </a:p>
        </p:txBody>
      </p:sp>
    </p:spTree>
    <p:extLst>
      <p:ext uri="{BB962C8B-B14F-4D97-AF65-F5344CB8AC3E}">
        <p14:creationId xmlns:p14="http://schemas.microsoft.com/office/powerpoint/2010/main" val="19845958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cs typeface="FrankRuehl" pitchFamily="34" charset="-79"/>
              </a:rPr>
              <a:t>Evidenced-Based Practices within the Field of Community Corrections are…</a:t>
            </a:r>
            <a:endParaRPr lang="en-US" sz="2800" dirty="0"/>
          </a:p>
        </p:txBody>
      </p:sp>
      <p:sp>
        <p:nvSpPr>
          <p:cNvPr id="3" name="Content Placeholder 2"/>
          <p:cNvSpPr>
            <a:spLocks noGrp="1"/>
          </p:cNvSpPr>
          <p:nvPr>
            <p:ph idx="1"/>
          </p:nvPr>
        </p:nvSpPr>
        <p:spPr/>
        <p:txBody>
          <a:bodyPr/>
          <a:lstStyle/>
          <a:p>
            <a:r>
              <a:rPr lang="en-US" altLang="en-US" dirty="0"/>
              <a:t>Interventions that research has demonstrated reduce offender risk and subsequent recidivism (commission of additional criminal acts) and therefore make a positive long-term contribution to public safety</a:t>
            </a:r>
          </a:p>
          <a:p>
            <a:pPr marL="114300" indent="0">
              <a:buNone/>
            </a:pPr>
            <a:endParaRPr lang="en-US" altLang="en-US" dirty="0"/>
          </a:p>
          <a:p>
            <a:r>
              <a:rPr lang="en-US" altLang="en-US" dirty="0"/>
              <a:t>Our outcomes are also defined through practical realities (reduction in recidivism, enhanced victim safety, increased prosocial behavior, skill building, etc.)</a:t>
            </a:r>
          </a:p>
          <a:p>
            <a:pPr marL="114300" indent="0">
              <a:buNone/>
            </a:pPr>
            <a:endParaRPr lang="en-US" dirty="0"/>
          </a:p>
        </p:txBody>
      </p:sp>
    </p:spTree>
    <p:extLst>
      <p:ext uri="{BB962C8B-B14F-4D97-AF65-F5344CB8AC3E}">
        <p14:creationId xmlns:p14="http://schemas.microsoft.com/office/powerpoint/2010/main" val="2277858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a:solidFill>
                  <a:schemeClr val="accent6">
                    <a:lumMod val="75000"/>
                  </a:schemeClr>
                </a:solidFill>
              </a:rPr>
              <a:t>Welcome!!</a:t>
            </a:r>
          </a:p>
        </p:txBody>
      </p:sp>
      <p:sp>
        <p:nvSpPr>
          <p:cNvPr id="3" name="Content Placeholder 2"/>
          <p:cNvSpPr>
            <a:spLocks noGrp="1"/>
          </p:cNvSpPr>
          <p:nvPr>
            <p:ph sz="half" idx="1"/>
          </p:nvPr>
        </p:nvSpPr>
        <p:spPr>
          <a:xfrm>
            <a:off x="426128" y="1719071"/>
            <a:ext cx="8336872" cy="4407408"/>
          </a:xfrm>
        </p:spPr>
        <p:txBody>
          <a:bodyPr>
            <a:normAutofit fontScale="85000" lnSpcReduction="20000"/>
          </a:bodyPr>
          <a:lstStyle/>
          <a:p>
            <a:r>
              <a:rPr lang="en-US" sz="2600" dirty="0"/>
              <a:t>Northern District of Illinois Probation Treatment Services Team</a:t>
            </a:r>
          </a:p>
          <a:p>
            <a:r>
              <a:rPr lang="en-US" sz="2800" dirty="0"/>
              <a:t>Tracy Zacchigna, Supervisory U.S. Probation Officer</a:t>
            </a:r>
            <a:endParaRPr lang="en-US" sz="2600" dirty="0"/>
          </a:p>
          <a:p>
            <a:pPr lvl="1"/>
            <a:r>
              <a:rPr lang="en-US" sz="2200" dirty="0"/>
              <a:t>Nicholas Macker, Supervisory U.S. Probation Officer</a:t>
            </a:r>
          </a:p>
          <a:p>
            <a:pPr lvl="1"/>
            <a:r>
              <a:rPr lang="en-US" sz="2200" dirty="0"/>
              <a:t>Taylor Sevier, Supervisory U.S. Probation Officer</a:t>
            </a:r>
          </a:p>
          <a:p>
            <a:pPr lvl="1"/>
            <a:r>
              <a:rPr lang="en-US" sz="2200" dirty="0"/>
              <a:t>Carrie Holberg, Supervisory U.S. Probation Officer</a:t>
            </a:r>
          </a:p>
          <a:p>
            <a:pPr lvl="1"/>
            <a:r>
              <a:rPr lang="en-US" sz="2200" dirty="0"/>
              <a:t>Robert Zamarelli, Senior U.S. Probation Officer/Contracting Officer</a:t>
            </a:r>
          </a:p>
          <a:p>
            <a:pPr lvl="1"/>
            <a:r>
              <a:rPr lang="en-US" sz="2200" dirty="0"/>
              <a:t>Seth Grennan, Senior U.S. Probation Officer</a:t>
            </a:r>
          </a:p>
          <a:p>
            <a:pPr lvl="1"/>
            <a:r>
              <a:rPr lang="en-US" sz="2200" dirty="0"/>
              <a:t>Brian Doranzo, Senior U.S. Probation Officer</a:t>
            </a:r>
          </a:p>
          <a:p>
            <a:pPr lvl="1"/>
            <a:r>
              <a:rPr lang="en-US" sz="2200" dirty="0"/>
              <a:t>Nicole Roman Argueta, Senior U.S. Probation Officer</a:t>
            </a:r>
          </a:p>
          <a:p>
            <a:pPr lvl="1"/>
            <a:r>
              <a:rPr lang="en-US" sz="2200" dirty="0"/>
              <a:t>Laminta Poe, Senior U.S. Probation Officer</a:t>
            </a:r>
          </a:p>
          <a:p>
            <a:pPr lvl="1"/>
            <a:r>
              <a:rPr lang="en-US" sz="2200" dirty="0"/>
              <a:t>Morgan Calhoun, Senior U.S. Probation Officer</a:t>
            </a:r>
          </a:p>
          <a:p>
            <a:pPr lvl="1"/>
            <a:r>
              <a:rPr lang="en-US" sz="2200" dirty="0"/>
              <a:t>Lisa Tarquinio, Senior U.S. Probation Officer</a:t>
            </a:r>
          </a:p>
          <a:p>
            <a:pPr marL="114300" indent="0">
              <a:buNone/>
            </a:pPr>
            <a:endParaRPr lang="en-US" dirty="0"/>
          </a:p>
        </p:txBody>
      </p:sp>
    </p:spTree>
    <p:extLst>
      <p:ext uri="{BB962C8B-B14F-4D97-AF65-F5344CB8AC3E}">
        <p14:creationId xmlns:p14="http://schemas.microsoft.com/office/powerpoint/2010/main" val="1827626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Evidence based practices in community corrections</a:t>
            </a:r>
          </a:p>
        </p:txBody>
      </p:sp>
      <p:sp>
        <p:nvSpPr>
          <p:cNvPr id="3" name="Content Placeholder 2"/>
          <p:cNvSpPr>
            <a:spLocks noGrp="1"/>
          </p:cNvSpPr>
          <p:nvPr>
            <p:ph idx="1"/>
          </p:nvPr>
        </p:nvSpPr>
        <p:spPr/>
        <p:txBody>
          <a:bodyPr>
            <a:normAutofit fontScale="92500" lnSpcReduction="10000"/>
          </a:bodyPr>
          <a:lstStyle/>
          <a:p>
            <a:r>
              <a:rPr lang="en-US" dirty="0"/>
              <a:t>RNR</a:t>
            </a:r>
          </a:p>
          <a:p>
            <a:pPr marL="114300" indent="0">
              <a:buNone/>
            </a:pPr>
            <a:endParaRPr lang="en-US" dirty="0"/>
          </a:p>
          <a:p>
            <a:r>
              <a:rPr lang="en-US" dirty="0"/>
              <a:t>Three most important concepts:</a:t>
            </a:r>
          </a:p>
          <a:p>
            <a:pPr lvl="1"/>
            <a:r>
              <a:rPr lang="en-US" b="1" dirty="0">
                <a:solidFill>
                  <a:srgbClr val="FF0000"/>
                </a:solidFill>
              </a:rPr>
              <a:t>Risk</a:t>
            </a:r>
            <a:r>
              <a:rPr lang="en-US" dirty="0"/>
              <a:t> – likelihood that offender will recidivate and/or be revoked during the term of supervision </a:t>
            </a:r>
          </a:p>
          <a:p>
            <a:pPr lvl="1"/>
            <a:r>
              <a:rPr lang="en-US" dirty="0"/>
              <a:t>Criminogenic </a:t>
            </a:r>
            <a:r>
              <a:rPr lang="en-US" b="1" dirty="0">
                <a:solidFill>
                  <a:srgbClr val="FF0000"/>
                </a:solidFill>
              </a:rPr>
              <a:t>Needs</a:t>
            </a:r>
            <a:r>
              <a:rPr lang="en-US" b="1" dirty="0"/>
              <a:t> </a:t>
            </a:r>
            <a:r>
              <a:rPr lang="en-US" dirty="0"/>
              <a:t>(a.k.a., dynamic risk factors) – targets of supervision and treatment</a:t>
            </a:r>
          </a:p>
          <a:p>
            <a:pPr lvl="1"/>
            <a:r>
              <a:rPr lang="en-US" b="1" dirty="0">
                <a:solidFill>
                  <a:srgbClr val="FF0000"/>
                </a:solidFill>
              </a:rPr>
              <a:t>Responsivity</a:t>
            </a:r>
            <a:r>
              <a:rPr lang="en-US" dirty="0"/>
              <a:t> – barriers and CBT programming </a:t>
            </a:r>
          </a:p>
          <a:p>
            <a:pPr lvl="1"/>
            <a:endParaRPr lang="en-US" dirty="0"/>
          </a:p>
          <a:p>
            <a:endParaRPr lang="en-US" dirty="0"/>
          </a:p>
          <a:p>
            <a:pPr marL="342900" lvl="1">
              <a:buClr>
                <a:schemeClr val="accent1"/>
              </a:buClr>
            </a:pPr>
            <a:r>
              <a:rPr lang="en-US" dirty="0"/>
              <a:t>All interventions/treatments utilized should be geared toward mitigating risk, introducing and reinforcing prosocial skills, and increasing responsible anti-criminal behavior. </a:t>
            </a:r>
          </a:p>
          <a:p>
            <a:endParaRPr lang="en-US" dirty="0"/>
          </a:p>
        </p:txBody>
      </p:sp>
    </p:spTree>
    <p:extLst>
      <p:ext uri="{BB962C8B-B14F-4D97-AF65-F5344CB8AC3E}">
        <p14:creationId xmlns:p14="http://schemas.microsoft.com/office/powerpoint/2010/main" val="27207581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a:t>Post Conviction Risk Assessment Tool </a:t>
            </a:r>
            <a:endParaRPr lang="en-US" sz="3200" dirty="0"/>
          </a:p>
        </p:txBody>
      </p:sp>
      <p:sp>
        <p:nvSpPr>
          <p:cNvPr id="3" name="Content Placeholder 2"/>
          <p:cNvSpPr>
            <a:spLocks noGrp="1"/>
          </p:cNvSpPr>
          <p:nvPr>
            <p:ph idx="1"/>
          </p:nvPr>
        </p:nvSpPr>
        <p:spPr>
          <a:xfrm>
            <a:off x="609600" y="1905000"/>
            <a:ext cx="8077200" cy="4221163"/>
          </a:xfrm>
        </p:spPr>
        <p:txBody>
          <a:bodyPr>
            <a:normAutofit fontScale="77500" lnSpcReduction="20000"/>
          </a:bodyPr>
          <a:lstStyle/>
          <a:p>
            <a:pPr marL="114300" indent="0">
              <a:buNone/>
            </a:pPr>
            <a:r>
              <a:rPr lang="en-US" b="1" dirty="0"/>
              <a:t>Static Risk Factor </a:t>
            </a:r>
            <a:r>
              <a:rPr lang="en-US" dirty="0"/>
              <a:t>(does not change):</a:t>
            </a:r>
          </a:p>
          <a:p>
            <a:r>
              <a:rPr lang="en-US" dirty="0"/>
              <a:t>Criminal History </a:t>
            </a:r>
          </a:p>
          <a:p>
            <a:pPr marL="114300" indent="0">
              <a:buNone/>
            </a:pPr>
            <a:endParaRPr lang="en-US" dirty="0"/>
          </a:p>
          <a:p>
            <a:pPr marL="114300" indent="0">
              <a:buNone/>
            </a:pPr>
            <a:r>
              <a:rPr lang="en-US" b="1" dirty="0"/>
              <a:t>Dynamic Risk Factors </a:t>
            </a:r>
            <a:r>
              <a:rPr lang="en-US" dirty="0"/>
              <a:t>(also referred to as </a:t>
            </a:r>
            <a:r>
              <a:rPr lang="en-US" b="1" dirty="0"/>
              <a:t>Criminogenic Needs</a:t>
            </a:r>
            <a:r>
              <a:rPr lang="en-US" dirty="0"/>
              <a:t>): </a:t>
            </a:r>
          </a:p>
          <a:p>
            <a:endParaRPr lang="en-US" dirty="0"/>
          </a:p>
          <a:p>
            <a:r>
              <a:rPr lang="en-US" dirty="0"/>
              <a:t>Cognitions (including elevated criminal thinking styles) </a:t>
            </a:r>
          </a:p>
          <a:p>
            <a:pPr marL="114300" indent="0">
              <a:buNone/>
            </a:pPr>
            <a:endParaRPr lang="en-US" dirty="0"/>
          </a:p>
          <a:p>
            <a:r>
              <a:rPr lang="en-US" dirty="0"/>
              <a:t>Social Networks </a:t>
            </a:r>
          </a:p>
          <a:p>
            <a:endParaRPr lang="en-US" dirty="0"/>
          </a:p>
          <a:p>
            <a:r>
              <a:rPr lang="en-US" dirty="0"/>
              <a:t>Education/Employment </a:t>
            </a:r>
          </a:p>
          <a:p>
            <a:endParaRPr lang="en-US" dirty="0"/>
          </a:p>
          <a:p>
            <a:r>
              <a:rPr lang="en-US" dirty="0"/>
              <a:t>Drug/Alcohol Problem</a:t>
            </a:r>
          </a:p>
          <a:p>
            <a:pPr marL="114300" indent="0">
              <a:buNone/>
            </a:pPr>
            <a:endParaRPr lang="en-US" dirty="0"/>
          </a:p>
          <a:p>
            <a:r>
              <a:rPr lang="en-US" dirty="0"/>
              <a:t>Violence </a:t>
            </a:r>
            <a:endParaRPr lang="en-US" sz="2000" dirty="0"/>
          </a:p>
          <a:p>
            <a:endParaRPr lang="en-US" dirty="0"/>
          </a:p>
          <a:p>
            <a:endParaRPr lang="en-US" dirty="0"/>
          </a:p>
        </p:txBody>
      </p:sp>
    </p:spTree>
    <p:extLst>
      <p:ext uri="{BB962C8B-B14F-4D97-AF65-F5344CB8AC3E}">
        <p14:creationId xmlns:p14="http://schemas.microsoft.com/office/powerpoint/2010/main" val="29245652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81000" y="304800"/>
            <a:ext cx="8229600" cy="1143000"/>
          </a:xfrm>
          <a:noFill/>
        </p:spPr>
        <p:txBody>
          <a:bodyPr/>
          <a:lstStyle/>
          <a:p>
            <a:r>
              <a:rPr lang="en-US" altLang="en-US" sz="4000" dirty="0"/>
              <a:t>Responsivity</a:t>
            </a:r>
          </a:p>
        </p:txBody>
      </p:sp>
      <p:sp>
        <p:nvSpPr>
          <p:cNvPr id="17411" name="Rectangle 3"/>
          <p:cNvSpPr>
            <a:spLocks noGrp="1" noChangeArrowheads="1"/>
          </p:cNvSpPr>
          <p:nvPr>
            <p:ph idx="1"/>
          </p:nvPr>
        </p:nvSpPr>
        <p:spPr>
          <a:xfrm>
            <a:off x="685800" y="1905000"/>
            <a:ext cx="7772400" cy="4114800"/>
          </a:xfrm>
          <a:noFill/>
        </p:spPr>
        <p:txBody>
          <a:bodyPr>
            <a:normAutofit fontScale="85000" lnSpcReduction="20000"/>
          </a:bodyPr>
          <a:lstStyle/>
          <a:p>
            <a:pPr>
              <a:lnSpc>
                <a:spcPct val="90000"/>
              </a:lnSpc>
            </a:pPr>
            <a:r>
              <a:rPr lang="en-US" altLang="en-US" sz="2800" dirty="0"/>
              <a:t>CBT treatment modality utilized in individual and group counseling</a:t>
            </a:r>
          </a:p>
          <a:p>
            <a:pPr marL="114300" indent="0">
              <a:lnSpc>
                <a:spcPct val="90000"/>
              </a:lnSpc>
              <a:buNone/>
            </a:pPr>
            <a:endParaRPr lang="en-US" altLang="en-US" sz="2800" dirty="0"/>
          </a:p>
          <a:p>
            <a:pPr>
              <a:lnSpc>
                <a:spcPct val="90000"/>
              </a:lnSpc>
            </a:pPr>
            <a:r>
              <a:rPr lang="en-US" altLang="en-US" sz="2800" dirty="0"/>
              <a:t>Importance of “Treatment Matching”</a:t>
            </a:r>
          </a:p>
          <a:p>
            <a:pPr>
              <a:lnSpc>
                <a:spcPct val="90000"/>
              </a:lnSpc>
            </a:pPr>
            <a:endParaRPr lang="en-US" altLang="en-US" sz="2800" dirty="0"/>
          </a:p>
          <a:p>
            <a:pPr>
              <a:lnSpc>
                <a:spcPct val="90000"/>
              </a:lnSpc>
            </a:pPr>
            <a:r>
              <a:rPr lang="en-US" altLang="en-US" sz="2800" dirty="0"/>
              <a:t>Assessment of responsivity is important to maximize benefits of interventions/treatment</a:t>
            </a:r>
          </a:p>
          <a:p>
            <a:pPr>
              <a:lnSpc>
                <a:spcPct val="90000"/>
              </a:lnSpc>
            </a:pPr>
            <a:endParaRPr lang="en-US" altLang="en-US" sz="2800" dirty="0"/>
          </a:p>
          <a:p>
            <a:pPr>
              <a:lnSpc>
                <a:spcPct val="90000"/>
              </a:lnSpc>
            </a:pPr>
            <a:r>
              <a:rPr lang="en-US" altLang="en-US" sz="2800" dirty="0"/>
              <a:t>Interventions need to be tailored to meet that specific client’s risk and needs</a:t>
            </a:r>
          </a:p>
          <a:p>
            <a:pPr>
              <a:lnSpc>
                <a:spcPct val="90000"/>
              </a:lnSpc>
            </a:pPr>
            <a:endParaRPr lang="en-US" altLang="en-US" sz="2800" dirty="0"/>
          </a:p>
          <a:p>
            <a:pPr>
              <a:lnSpc>
                <a:spcPct val="90000"/>
              </a:lnSpc>
            </a:pPr>
            <a:r>
              <a:rPr lang="en-US" altLang="en-US" sz="2800" dirty="0"/>
              <a:t>Offenders respond differently to treatment strategies</a:t>
            </a:r>
          </a:p>
          <a:p>
            <a:pPr>
              <a:lnSpc>
                <a:spcPct val="90000"/>
              </a:lnSpc>
            </a:pPr>
            <a:endParaRPr lang="en-US" altLang="en-US" sz="2800" dirty="0"/>
          </a:p>
          <a:p>
            <a:pPr>
              <a:lnSpc>
                <a:spcPct val="90000"/>
              </a:lnSpc>
            </a:pPr>
            <a:endParaRPr lang="en-US" altLang="en-US" sz="2800" dirty="0"/>
          </a:p>
          <a:p>
            <a:pPr>
              <a:lnSpc>
                <a:spcPct val="90000"/>
              </a:lnSpc>
            </a:pPr>
            <a:endParaRPr lang="en-US" altLang="en-US" sz="2800" dirty="0"/>
          </a:p>
          <a:p>
            <a:pPr>
              <a:lnSpc>
                <a:spcPct val="90000"/>
              </a:lnSpc>
            </a:pPr>
            <a:endParaRPr lang="en-US" altLang="en-US" sz="2800" dirty="0"/>
          </a:p>
          <a:p>
            <a:pPr>
              <a:lnSpc>
                <a:spcPct val="90000"/>
              </a:lnSpc>
            </a:pPr>
            <a:endParaRPr lang="en-US" altLang="en-US" sz="2800" dirty="0"/>
          </a:p>
        </p:txBody>
      </p:sp>
    </p:spTree>
    <p:extLst>
      <p:ext uri="{BB962C8B-B14F-4D97-AF65-F5344CB8AC3E}">
        <p14:creationId xmlns:p14="http://schemas.microsoft.com/office/powerpoint/2010/main" val="21560804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can you expect from the probation officer?</a:t>
            </a:r>
          </a:p>
        </p:txBody>
      </p:sp>
      <p:sp>
        <p:nvSpPr>
          <p:cNvPr id="3" name="Content Placeholder 2"/>
          <p:cNvSpPr>
            <a:spLocks noGrp="1"/>
          </p:cNvSpPr>
          <p:nvPr>
            <p:ph idx="1"/>
          </p:nvPr>
        </p:nvSpPr>
        <p:spPr/>
        <p:txBody>
          <a:bodyPr/>
          <a:lstStyle/>
          <a:p>
            <a:r>
              <a:rPr lang="en-US" dirty="0"/>
              <a:t>Client’s risk assessment results</a:t>
            </a:r>
          </a:p>
          <a:p>
            <a:endParaRPr lang="en-US" dirty="0"/>
          </a:p>
          <a:p>
            <a:r>
              <a:rPr lang="en-US" dirty="0"/>
              <a:t>Identification of client’s protective factors/strengths </a:t>
            </a:r>
          </a:p>
          <a:p>
            <a:endParaRPr lang="en-US" dirty="0"/>
          </a:p>
          <a:p>
            <a:r>
              <a:rPr lang="en-US" dirty="0"/>
              <a:t>Collateral contacts, including prosocial supports</a:t>
            </a:r>
          </a:p>
          <a:p>
            <a:endParaRPr lang="en-US" dirty="0"/>
          </a:p>
          <a:p>
            <a:r>
              <a:rPr lang="en-US" dirty="0"/>
              <a:t>Three-way meetings (vendor, client, PO)</a:t>
            </a:r>
          </a:p>
          <a:p>
            <a:endParaRPr lang="en-US" dirty="0"/>
          </a:p>
          <a:p>
            <a:r>
              <a:rPr lang="en-US" dirty="0"/>
              <a:t>Ongoing communication about issues/concerns and progress</a:t>
            </a:r>
          </a:p>
          <a:p>
            <a:endParaRPr lang="en-US" dirty="0"/>
          </a:p>
        </p:txBody>
      </p:sp>
    </p:spTree>
    <p:extLst>
      <p:ext uri="{BB962C8B-B14F-4D97-AF65-F5344CB8AC3E}">
        <p14:creationId xmlns:p14="http://schemas.microsoft.com/office/powerpoint/2010/main" val="21286734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Vendor expectations?</a:t>
            </a:r>
          </a:p>
        </p:txBody>
      </p:sp>
      <p:sp>
        <p:nvSpPr>
          <p:cNvPr id="3" name="Content Placeholder 2"/>
          <p:cNvSpPr>
            <a:spLocks noGrp="1"/>
          </p:cNvSpPr>
          <p:nvPr>
            <p:ph idx="1"/>
          </p:nvPr>
        </p:nvSpPr>
        <p:spPr/>
        <p:txBody>
          <a:bodyPr>
            <a:normAutofit fontScale="92500" lnSpcReduction="20000"/>
          </a:bodyPr>
          <a:lstStyle/>
          <a:p>
            <a:endParaRPr lang="en-US" dirty="0"/>
          </a:p>
          <a:p>
            <a:r>
              <a:rPr lang="en-US" altLang="en-US" dirty="0"/>
              <a:t>The intervention and the treatment plan must address presenting clinical issues as well as the client’s specific criminogenic needs (a.k.a., dynamic risk factors), such as Cognitions, Drugs/Alcohol, Social Networks, Education/Employment</a:t>
            </a:r>
          </a:p>
          <a:p>
            <a:endParaRPr lang="en-US" altLang="en-US" dirty="0"/>
          </a:p>
          <a:p>
            <a:r>
              <a:rPr lang="en-US" dirty="0"/>
              <a:t>CBT is the required treatment modality </a:t>
            </a:r>
          </a:p>
          <a:p>
            <a:endParaRPr lang="en-US" dirty="0"/>
          </a:p>
          <a:p>
            <a:r>
              <a:rPr lang="en-US" dirty="0"/>
              <a:t>Vendors will be working collaboratively with the client’s probation officer</a:t>
            </a:r>
          </a:p>
          <a:p>
            <a:endParaRPr lang="en-US" dirty="0"/>
          </a:p>
          <a:p>
            <a:r>
              <a:rPr lang="en-US" dirty="0"/>
              <a:t>Vendor’s goals/focus should align with officer’s/client’s</a:t>
            </a:r>
          </a:p>
        </p:txBody>
      </p:sp>
    </p:spTree>
    <p:extLst>
      <p:ext uri="{BB962C8B-B14F-4D97-AF65-F5344CB8AC3E}">
        <p14:creationId xmlns:p14="http://schemas.microsoft.com/office/powerpoint/2010/main" val="20093591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Treatment Expectations</a:t>
            </a:r>
            <a:br>
              <a:rPr lang="en-US" sz="2800" dirty="0"/>
            </a:br>
            <a:r>
              <a:rPr lang="en-US" sz="2800" dirty="0"/>
              <a:t>(What the Federal Government Wants)</a:t>
            </a:r>
          </a:p>
        </p:txBody>
      </p:sp>
      <p:sp>
        <p:nvSpPr>
          <p:cNvPr id="3" name="Content Placeholder 2"/>
          <p:cNvSpPr>
            <a:spLocks noGrp="1"/>
          </p:cNvSpPr>
          <p:nvPr>
            <p:ph idx="1"/>
          </p:nvPr>
        </p:nvSpPr>
        <p:spPr/>
        <p:txBody>
          <a:bodyPr>
            <a:normAutofit lnSpcReduction="10000"/>
          </a:bodyPr>
          <a:lstStyle/>
          <a:p>
            <a:r>
              <a:rPr lang="en-US" altLang="en-US" dirty="0"/>
              <a:t>Services provided will be those which research has proven to be most effective </a:t>
            </a:r>
          </a:p>
          <a:p>
            <a:pPr marL="114300" indent="0">
              <a:buNone/>
            </a:pPr>
            <a:endParaRPr lang="en-US" altLang="en-US" dirty="0"/>
          </a:p>
          <a:p>
            <a:r>
              <a:rPr lang="en-US" altLang="en-US" dirty="0"/>
              <a:t>Treatment objectives, goals, and expectations will be clearly outlined for the offender and will be created in a collaborative fashion with the client and supervising probation officer </a:t>
            </a:r>
          </a:p>
          <a:p>
            <a:pPr marL="114300" indent="0">
              <a:buNone/>
            </a:pPr>
            <a:endParaRPr lang="en-US" altLang="en-US" dirty="0"/>
          </a:p>
          <a:p>
            <a:r>
              <a:rPr lang="en-US" altLang="en-US" dirty="0"/>
              <a:t>The plan for measuring progress will be detailed at the time the treatment plan is created and client and probation officer will be regularly updated regarding progress</a:t>
            </a:r>
          </a:p>
        </p:txBody>
      </p:sp>
    </p:spTree>
    <p:extLst>
      <p:ext uri="{BB962C8B-B14F-4D97-AF65-F5344CB8AC3E}">
        <p14:creationId xmlns:p14="http://schemas.microsoft.com/office/powerpoint/2010/main" val="37836706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BFF0AF48-1058-C35F-54E9-EAFA1AB7AE8C}"/>
              </a:ext>
            </a:extLst>
          </p:cNvPr>
          <p:cNvGraphicFramePr>
            <a:graphicFrameLocks noChangeAspect="1"/>
          </p:cNvGraphicFramePr>
          <p:nvPr>
            <p:extLst>
              <p:ext uri="{D42A27DB-BD31-4B8C-83A1-F6EECF244321}">
                <p14:modId xmlns:p14="http://schemas.microsoft.com/office/powerpoint/2010/main" val="2397844271"/>
              </p:ext>
            </p:extLst>
          </p:nvPr>
        </p:nvGraphicFramePr>
        <p:xfrm>
          <a:off x="0" y="19686"/>
          <a:ext cx="9220200" cy="6838314"/>
        </p:xfrm>
        <a:graphic>
          <a:graphicData uri="http://schemas.openxmlformats.org/presentationml/2006/ole">
            <mc:AlternateContent xmlns:mc="http://schemas.openxmlformats.org/markup-compatibility/2006">
              <mc:Choice xmlns:v="urn:schemas-microsoft-com:vml" Requires="v">
                <p:oleObj name="Acrobat Document" r:id="rId2" imgW="7543800" imgH="5829182" progId="Acrobat.Document.DC">
                  <p:embed/>
                </p:oleObj>
              </mc:Choice>
              <mc:Fallback>
                <p:oleObj name="Acrobat Document" r:id="rId2" imgW="7543800" imgH="5829182" progId="Acrobat.Document.DC">
                  <p:embed/>
                  <p:pic>
                    <p:nvPicPr>
                      <p:cNvPr id="0" name=""/>
                      <p:cNvPicPr/>
                      <p:nvPr/>
                    </p:nvPicPr>
                    <p:blipFill>
                      <a:blip r:embed="rId3"/>
                      <a:stretch>
                        <a:fillRect/>
                      </a:stretch>
                    </p:blipFill>
                    <p:spPr>
                      <a:xfrm>
                        <a:off x="0" y="19686"/>
                        <a:ext cx="9220200" cy="6838314"/>
                      </a:xfrm>
                      <a:prstGeom prst="rect">
                        <a:avLst/>
                      </a:prstGeom>
                    </p:spPr>
                  </p:pic>
                </p:oleObj>
              </mc:Fallback>
            </mc:AlternateContent>
          </a:graphicData>
        </a:graphic>
      </p:graphicFrame>
    </p:spTree>
    <p:extLst>
      <p:ext uri="{BB962C8B-B14F-4D97-AF65-F5344CB8AC3E}">
        <p14:creationId xmlns:p14="http://schemas.microsoft.com/office/powerpoint/2010/main" val="2271983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6F14CFA-5815-4889-BEFD-2398F39A7576}"/>
              </a:ext>
            </a:extLst>
          </p:cNvPr>
          <p:cNvPicPr>
            <a:picLocks noChangeAspect="1"/>
          </p:cNvPicPr>
          <p:nvPr/>
        </p:nvPicPr>
        <p:blipFill>
          <a:blip r:embed="rId2"/>
          <a:stretch>
            <a:fillRect/>
          </a:stretch>
        </p:blipFill>
        <p:spPr>
          <a:xfrm>
            <a:off x="1276865" y="228600"/>
            <a:ext cx="6590270" cy="6324600"/>
          </a:xfrm>
          <a:prstGeom prst="rect">
            <a:avLst/>
          </a:prstGeom>
        </p:spPr>
      </p:pic>
    </p:spTree>
    <p:extLst>
      <p:ext uri="{BB962C8B-B14F-4D97-AF65-F5344CB8AC3E}">
        <p14:creationId xmlns:p14="http://schemas.microsoft.com/office/powerpoint/2010/main" val="40203103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Documentation of services</a:t>
            </a:r>
          </a:p>
        </p:txBody>
      </p:sp>
      <p:sp>
        <p:nvSpPr>
          <p:cNvPr id="3" name="Content Placeholder 2"/>
          <p:cNvSpPr>
            <a:spLocks noGrp="1"/>
          </p:cNvSpPr>
          <p:nvPr>
            <p:ph idx="1"/>
          </p:nvPr>
        </p:nvSpPr>
        <p:spPr>
          <a:xfrm>
            <a:off x="381000" y="1752600"/>
            <a:ext cx="8305800" cy="4800600"/>
          </a:xfrm>
        </p:spPr>
        <p:txBody>
          <a:bodyPr>
            <a:normAutofit fontScale="92500" lnSpcReduction="10000"/>
          </a:bodyPr>
          <a:lstStyle/>
          <a:p>
            <a:r>
              <a:rPr lang="en-US" dirty="0"/>
              <a:t>Quarterly (90-day) Treatment Plans</a:t>
            </a:r>
          </a:p>
          <a:p>
            <a:pPr lvl="1"/>
            <a:r>
              <a:rPr lang="en-US" dirty="0"/>
              <a:t>Clinical Issues and Identified Risk, Needs, Responsivity factors</a:t>
            </a:r>
          </a:p>
          <a:p>
            <a:pPr lvl="1"/>
            <a:r>
              <a:rPr lang="en-US" dirty="0"/>
              <a:t>Treatment goals that are specific, measurable, achievable, relevant, and time-bound (SMART) goals</a:t>
            </a:r>
          </a:p>
          <a:p>
            <a:pPr lvl="1"/>
            <a:r>
              <a:rPr lang="en-US" dirty="0"/>
              <a:t> Action steps to accomplish the treatment goals, to include appropriate type and frequency of treatment</a:t>
            </a:r>
          </a:p>
          <a:p>
            <a:pPr lvl="1"/>
            <a:r>
              <a:rPr lang="en-US" dirty="0"/>
              <a:t>The client’s supportive social network (e.g., family, friends, co-workers, etc.)</a:t>
            </a:r>
          </a:p>
          <a:p>
            <a:pPr lvl="1"/>
            <a:r>
              <a:rPr lang="en-US" dirty="0"/>
              <a:t>Medication management plan (if applicable)</a:t>
            </a:r>
          </a:p>
          <a:p>
            <a:pPr lvl="1"/>
            <a:r>
              <a:rPr lang="en-US" dirty="0"/>
              <a:t>Collaboration and coordination for community-based services (where applicable)</a:t>
            </a:r>
          </a:p>
          <a:p>
            <a:pPr lvl="1"/>
            <a:r>
              <a:rPr lang="en-US" dirty="0"/>
              <a:t>Skills to assist in managing known risk and symptoms</a:t>
            </a:r>
          </a:p>
          <a:p>
            <a:pPr lvl="1"/>
            <a:r>
              <a:rPr lang="en-US" dirty="0"/>
              <a:t>Adaptable skills for self-management</a:t>
            </a:r>
          </a:p>
          <a:p>
            <a:pPr lvl="1"/>
            <a:r>
              <a:rPr lang="en-US" dirty="0"/>
              <a:t>Recommendation/justification for continued treatment services</a:t>
            </a:r>
          </a:p>
          <a:p>
            <a:pPr lvl="1"/>
            <a:r>
              <a:rPr lang="en-US" dirty="0"/>
              <a:t>Signed and dated by the vendor and client</a:t>
            </a:r>
          </a:p>
          <a:p>
            <a:pPr marL="411480" lvl="1" indent="0">
              <a:buNone/>
            </a:pPr>
            <a:endParaRPr lang="en-US" dirty="0"/>
          </a:p>
          <a:p>
            <a:endParaRPr lang="en-US" dirty="0"/>
          </a:p>
        </p:txBody>
      </p:sp>
    </p:spTree>
    <p:extLst>
      <p:ext uri="{BB962C8B-B14F-4D97-AF65-F5344CB8AC3E}">
        <p14:creationId xmlns:p14="http://schemas.microsoft.com/office/powerpoint/2010/main" val="9770962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solicitation process</a:t>
            </a:r>
          </a:p>
        </p:txBody>
      </p:sp>
      <p:sp>
        <p:nvSpPr>
          <p:cNvPr id="3" name="Content Placeholder 2"/>
          <p:cNvSpPr>
            <a:spLocks noGrp="1"/>
          </p:cNvSpPr>
          <p:nvPr>
            <p:ph idx="1"/>
          </p:nvPr>
        </p:nvSpPr>
        <p:spPr/>
        <p:txBody>
          <a:bodyPr/>
          <a:lstStyle/>
          <a:p>
            <a:pPr marL="114300" indent="0">
              <a:buNone/>
            </a:pPr>
            <a:r>
              <a:rPr lang="en-US" sz="2800" b="1" dirty="0"/>
              <a:t>How do we find providers?</a:t>
            </a:r>
          </a:p>
          <a:p>
            <a:pPr marL="114300" indent="0">
              <a:buNone/>
            </a:pPr>
            <a:endParaRPr lang="en-US" sz="2800" b="1" dirty="0"/>
          </a:p>
          <a:p>
            <a:r>
              <a:rPr lang="en-US" dirty="0"/>
              <a:t>Direct contact by USPO/USPSO </a:t>
            </a:r>
          </a:p>
          <a:p>
            <a:r>
              <a:rPr lang="en-US" dirty="0"/>
              <a:t>Inquiries from vendors</a:t>
            </a:r>
          </a:p>
          <a:p>
            <a:r>
              <a:rPr lang="en-US" dirty="0"/>
              <a:t>Substance Abuse and Mental Health Service Administration (SAMSHA) Website</a:t>
            </a:r>
          </a:p>
          <a:p>
            <a:r>
              <a:rPr lang="en-US" dirty="0"/>
              <a:t>Referrals from existing vendors</a:t>
            </a:r>
          </a:p>
          <a:p>
            <a:endParaRPr lang="en-US" dirty="0"/>
          </a:p>
        </p:txBody>
      </p:sp>
    </p:spTree>
    <p:extLst>
      <p:ext uri="{BB962C8B-B14F-4D97-AF65-F5344CB8AC3E}">
        <p14:creationId xmlns:p14="http://schemas.microsoft.com/office/powerpoint/2010/main" val="1093202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400" dirty="0"/>
              <a:t>agenda</a:t>
            </a:r>
          </a:p>
        </p:txBody>
      </p:sp>
      <p:sp>
        <p:nvSpPr>
          <p:cNvPr id="6" name="Content Placeholder 5"/>
          <p:cNvSpPr>
            <a:spLocks noGrp="1"/>
          </p:cNvSpPr>
          <p:nvPr>
            <p:ph idx="1"/>
          </p:nvPr>
        </p:nvSpPr>
        <p:spPr/>
        <p:txBody>
          <a:bodyPr>
            <a:normAutofit/>
          </a:bodyPr>
          <a:lstStyle/>
          <a:p>
            <a:r>
              <a:rPr lang="en-US" sz="2800" dirty="0"/>
              <a:t>Overview of Services Needed </a:t>
            </a:r>
          </a:p>
          <a:p>
            <a:pPr lvl="1"/>
            <a:r>
              <a:rPr lang="en-US" dirty="0"/>
              <a:t>Distinction between USPO and USPSO</a:t>
            </a:r>
          </a:p>
          <a:p>
            <a:r>
              <a:rPr lang="en-US" sz="2800" dirty="0"/>
              <a:t>Vendor and Facility Requirements</a:t>
            </a:r>
          </a:p>
          <a:p>
            <a:r>
              <a:rPr lang="en-US" sz="2800" dirty="0"/>
              <a:t>Service Requirements: CBT and Risk-based Supervision</a:t>
            </a:r>
          </a:p>
          <a:p>
            <a:r>
              <a:rPr lang="en-US" sz="2800" dirty="0"/>
              <a:t>Overview of Solicitation and Audit Processes</a:t>
            </a:r>
          </a:p>
          <a:p>
            <a:r>
              <a:rPr lang="en-US" sz="2800" dirty="0"/>
              <a:t>Q&amp;A</a:t>
            </a:r>
          </a:p>
          <a:p>
            <a:endParaRPr lang="en-US" dirty="0"/>
          </a:p>
        </p:txBody>
      </p:sp>
    </p:spTree>
    <p:extLst>
      <p:ext uri="{BB962C8B-B14F-4D97-AF65-F5344CB8AC3E}">
        <p14:creationId xmlns:p14="http://schemas.microsoft.com/office/powerpoint/2010/main" val="15954231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 for proposal (RFP)</a:t>
            </a:r>
          </a:p>
        </p:txBody>
      </p:sp>
      <p:sp>
        <p:nvSpPr>
          <p:cNvPr id="3" name="Content Placeholder 2"/>
          <p:cNvSpPr>
            <a:spLocks noGrp="1"/>
          </p:cNvSpPr>
          <p:nvPr>
            <p:ph idx="1"/>
          </p:nvPr>
        </p:nvSpPr>
        <p:spPr/>
        <p:txBody>
          <a:bodyPr>
            <a:normAutofit fontScale="92500" lnSpcReduction="10000"/>
          </a:bodyPr>
          <a:lstStyle/>
          <a:p>
            <a:r>
              <a:rPr lang="en-US" b="1" dirty="0"/>
              <a:t>All sections are described in detail on our website. RFPs will be available to be downloaded from our website on or around June 3, 2025.</a:t>
            </a:r>
          </a:p>
          <a:p>
            <a:r>
              <a:rPr lang="en-US" b="1" dirty="0"/>
              <a:t>Please Note:</a:t>
            </a:r>
          </a:p>
          <a:p>
            <a:pPr lvl="1"/>
            <a:r>
              <a:rPr lang="en-US" dirty="0"/>
              <a:t>Section A must be completed and submitted with a signature.</a:t>
            </a:r>
            <a:r>
              <a:rPr lang="en-US" dirty="0">
                <a:highlight>
                  <a:srgbClr val="FFFF00"/>
                </a:highlight>
              </a:rPr>
              <a:t> </a:t>
            </a:r>
          </a:p>
          <a:p>
            <a:pPr lvl="1"/>
            <a:r>
              <a:rPr lang="en-US" dirty="0"/>
              <a:t>The completed RFP can be submitted electronically, by mail or by hand.</a:t>
            </a:r>
          </a:p>
          <a:p>
            <a:pPr lvl="1"/>
            <a:r>
              <a:rPr lang="en-US" dirty="0"/>
              <a:t>If providing a paper RFP, in addition to the original, one copy should also be submitted.</a:t>
            </a:r>
          </a:p>
          <a:p>
            <a:pPr lvl="1"/>
            <a:r>
              <a:rPr lang="en-US" dirty="0"/>
              <a:t>Section B – Prices and Estimated Monthly Quantities (EMQ’s) </a:t>
            </a:r>
            <a:r>
              <a:rPr lang="en-US" u="sng" dirty="0"/>
              <a:t>must include prices </a:t>
            </a:r>
            <a:r>
              <a:rPr lang="en-US" b="1" u="sng" dirty="0"/>
              <a:t>for five years</a:t>
            </a:r>
            <a:r>
              <a:rPr lang="en-US" dirty="0"/>
              <a:t>.</a:t>
            </a:r>
          </a:p>
          <a:p>
            <a:pPr lvl="1"/>
            <a:r>
              <a:rPr lang="en-US" dirty="0"/>
              <a:t>Section C – details all required services/project codes and vendor requirements.</a:t>
            </a:r>
          </a:p>
          <a:p>
            <a:pPr lvl="1"/>
            <a:r>
              <a:rPr lang="en-US" dirty="0"/>
              <a:t>Local Needs will also be required</a:t>
            </a:r>
          </a:p>
        </p:txBody>
      </p:sp>
    </p:spTree>
    <p:extLst>
      <p:ext uri="{BB962C8B-B14F-4D97-AF65-F5344CB8AC3E}">
        <p14:creationId xmlns:p14="http://schemas.microsoft.com/office/powerpoint/2010/main" val="9937987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Line</a:t>
            </a:r>
          </a:p>
        </p:txBody>
      </p:sp>
      <p:sp>
        <p:nvSpPr>
          <p:cNvPr id="3" name="Content Placeholder 2"/>
          <p:cNvSpPr>
            <a:spLocks noGrp="1"/>
          </p:cNvSpPr>
          <p:nvPr>
            <p:ph idx="1"/>
          </p:nvPr>
        </p:nvSpPr>
        <p:spPr/>
        <p:txBody>
          <a:bodyPr>
            <a:normAutofit fontScale="92500" lnSpcReduction="10000"/>
          </a:bodyPr>
          <a:lstStyle/>
          <a:p>
            <a:r>
              <a:rPr lang="en-US" sz="2500" dirty="0"/>
              <a:t>Any questions related to RFPs are to be submitted to </a:t>
            </a:r>
            <a:r>
              <a:rPr lang="en-US" sz="2500" dirty="0">
                <a:hlinkClick r:id="rId2"/>
              </a:rPr>
              <a:t>ILNPml_TVS@ilnp.uscourts.gov</a:t>
            </a:r>
            <a:r>
              <a:rPr lang="en-US" sz="2500" dirty="0"/>
              <a:t>. </a:t>
            </a:r>
            <a:r>
              <a:rPr lang="en-US" sz="2500" b="1" dirty="0"/>
              <a:t>The deadline for any and all questions is 4:30 pm on Monday June 30, 2025.</a:t>
            </a:r>
          </a:p>
          <a:p>
            <a:r>
              <a:rPr lang="en-US" sz="2500" b="1" dirty="0"/>
              <a:t>Completed RFPs must be returned to U.S. Probation Office by </a:t>
            </a:r>
            <a:r>
              <a:rPr lang="en-US" sz="2500" b="1" dirty="0">
                <a:solidFill>
                  <a:srgbClr val="C00000"/>
                </a:solidFill>
              </a:rPr>
              <a:t>4:30pm on Monday June 30, 2025</a:t>
            </a:r>
            <a:r>
              <a:rPr lang="en-US" sz="2500" b="1" dirty="0"/>
              <a:t>. </a:t>
            </a:r>
            <a:endParaRPr lang="en-US" sz="2500" dirty="0"/>
          </a:p>
          <a:p>
            <a:r>
              <a:rPr lang="en-US" sz="2500" b="1" dirty="0"/>
              <a:t>Late RFPs </a:t>
            </a:r>
            <a:r>
              <a:rPr lang="en-US" sz="2500" b="1" u="sng" dirty="0">
                <a:solidFill>
                  <a:srgbClr val="C00000"/>
                </a:solidFill>
              </a:rPr>
              <a:t>WILL NOT</a:t>
            </a:r>
            <a:r>
              <a:rPr lang="en-US" sz="2500" b="1" dirty="0">
                <a:solidFill>
                  <a:srgbClr val="C00000"/>
                </a:solidFill>
              </a:rPr>
              <a:t> </a:t>
            </a:r>
            <a:r>
              <a:rPr lang="en-US" sz="2500" b="1" dirty="0"/>
              <a:t>be considered</a:t>
            </a:r>
            <a:r>
              <a:rPr lang="en-US" sz="2500" dirty="0"/>
              <a:t>.</a:t>
            </a:r>
          </a:p>
          <a:p>
            <a:r>
              <a:rPr lang="en-US" sz="2500" dirty="0"/>
              <a:t>Fiscal Year ‘26 begins on October 1, 2025. Services provision by awardees is expected to begin on this date</a:t>
            </a:r>
          </a:p>
          <a:p>
            <a:r>
              <a:rPr lang="en-US" sz="2500" dirty="0"/>
              <a:t>Blanket Purchase Agreements (BPAs)/Awards are issued for one year, with four options to renew for one year each.</a:t>
            </a:r>
          </a:p>
          <a:p>
            <a:endParaRPr lang="en-US" dirty="0"/>
          </a:p>
        </p:txBody>
      </p:sp>
    </p:spTree>
    <p:extLst>
      <p:ext uri="{BB962C8B-B14F-4D97-AF65-F5344CB8AC3E}">
        <p14:creationId xmlns:p14="http://schemas.microsoft.com/office/powerpoint/2010/main" val="30636863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Catchment Areas</a:t>
            </a:r>
          </a:p>
        </p:txBody>
      </p:sp>
      <p:sp>
        <p:nvSpPr>
          <p:cNvPr id="3" name="Content Placeholder 2"/>
          <p:cNvSpPr>
            <a:spLocks noGrp="1"/>
          </p:cNvSpPr>
          <p:nvPr>
            <p:ph idx="1"/>
          </p:nvPr>
        </p:nvSpPr>
        <p:spPr/>
        <p:txBody>
          <a:bodyPr/>
          <a:lstStyle/>
          <a:p>
            <a:r>
              <a:rPr lang="en-US" dirty="0"/>
              <a:t>What is it?</a:t>
            </a:r>
          </a:p>
          <a:p>
            <a:pPr lvl="1"/>
            <a:r>
              <a:rPr lang="en-US" dirty="0"/>
              <a:t>Designated boundary within which the awardee provides services.</a:t>
            </a:r>
          </a:p>
          <a:p>
            <a:pPr marL="411480" lvl="1" indent="0">
              <a:buNone/>
            </a:pPr>
            <a:endParaRPr lang="en-US" dirty="0"/>
          </a:p>
          <a:p>
            <a:r>
              <a:rPr lang="en-US" dirty="0"/>
              <a:t>What do I need to know?</a:t>
            </a:r>
          </a:p>
          <a:p>
            <a:pPr lvl="1"/>
            <a:r>
              <a:rPr lang="en-US" b="1" dirty="0"/>
              <a:t>ALL SERVICES (INCLUDING SUBCONTRACTED SERVICES)  MUST BE PROVIDED WITHIN THE DESIGNATED CATCHMENT AREA!</a:t>
            </a:r>
          </a:p>
          <a:p>
            <a:pPr marL="411480" lvl="1" indent="0">
              <a:buNone/>
            </a:pPr>
            <a:endParaRPr lang="en-US" b="1" dirty="0"/>
          </a:p>
          <a:p>
            <a:r>
              <a:rPr lang="en-US" dirty="0"/>
              <a:t> How are the areas determined?</a:t>
            </a:r>
          </a:p>
          <a:p>
            <a:pPr lvl="1"/>
            <a:r>
              <a:rPr lang="en-US" dirty="0"/>
              <a:t>By political (e.g. zip codes, counties) and natural (e.g. Lake Michigan) boundaries</a:t>
            </a:r>
          </a:p>
        </p:txBody>
      </p:sp>
    </p:spTree>
    <p:extLst>
      <p:ext uri="{BB962C8B-B14F-4D97-AF65-F5344CB8AC3E}">
        <p14:creationId xmlns:p14="http://schemas.microsoft.com/office/powerpoint/2010/main" val="7275863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err="1"/>
              <a:t>Emq’s</a:t>
            </a:r>
            <a:endParaRPr lang="en-US" sz="4000" dirty="0"/>
          </a:p>
        </p:txBody>
      </p:sp>
      <p:sp>
        <p:nvSpPr>
          <p:cNvPr id="3" name="Content Placeholder 2"/>
          <p:cNvSpPr>
            <a:spLocks noGrp="1"/>
          </p:cNvSpPr>
          <p:nvPr>
            <p:ph idx="1"/>
          </p:nvPr>
        </p:nvSpPr>
        <p:spPr/>
        <p:txBody>
          <a:bodyPr>
            <a:normAutofit/>
          </a:bodyPr>
          <a:lstStyle/>
          <a:p>
            <a:endParaRPr lang="en-US" sz="3200" dirty="0"/>
          </a:p>
          <a:p>
            <a:pPr marL="114300" indent="0">
              <a:buNone/>
            </a:pPr>
            <a:r>
              <a:rPr lang="en-US" sz="3200" b="1" dirty="0"/>
              <a:t>What is an EMQ??</a:t>
            </a:r>
          </a:p>
          <a:p>
            <a:pPr lvl="1"/>
            <a:r>
              <a:rPr lang="en-US" sz="2400" dirty="0"/>
              <a:t>Estimated Monthly Quantity for a service/project code. </a:t>
            </a:r>
            <a:endParaRPr lang="en-US" sz="3200" dirty="0"/>
          </a:p>
          <a:p>
            <a:pPr marL="114300" indent="0">
              <a:buNone/>
            </a:pPr>
            <a:r>
              <a:rPr lang="en-US" sz="3200" b="1" dirty="0"/>
              <a:t>How are EMQ’s Determined?</a:t>
            </a:r>
          </a:p>
          <a:p>
            <a:pPr lvl="1"/>
            <a:r>
              <a:rPr lang="en-US" sz="2400" dirty="0"/>
              <a:t>Estimated by review of historical service needs in an area</a:t>
            </a:r>
          </a:p>
        </p:txBody>
      </p:sp>
    </p:spTree>
    <p:extLst>
      <p:ext uri="{BB962C8B-B14F-4D97-AF65-F5344CB8AC3E}">
        <p14:creationId xmlns:p14="http://schemas.microsoft.com/office/powerpoint/2010/main" val="24604378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Vendor selection</a:t>
            </a:r>
          </a:p>
        </p:txBody>
      </p:sp>
      <p:sp>
        <p:nvSpPr>
          <p:cNvPr id="3" name="Content Placeholder 2"/>
          <p:cNvSpPr>
            <a:spLocks noGrp="1"/>
          </p:cNvSpPr>
          <p:nvPr>
            <p:ph idx="1"/>
          </p:nvPr>
        </p:nvSpPr>
        <p:spPr/>
        <p:txBody>
          <a:bodyPr>
            <a:normAutofit/>
          </a:bodyPr>
          <a:lstStyle/>
          <a:p>
            <a:r>
              <a:rPr lang="en-US" sz="2800" dirty="0"/>
              <a:t>All RFPs are evaluated to determine if criteria (pass/fail) are met. This review determines whether offeror is technically acceptable.</a:t>
            </a:r>
          </a:p>
          <a:p>
            <a:r>
              <a:rPr lang="en-US" sz="2800" dirty="0"/>
              <a:t>Prices are evaluated (Competitive Bidding Process)</a:t>
            </a:r>
          </a:p>
          <a:p>
            <a:r>
              <a:rPr lang="en-US" sz="2800" dirty="0"/>
              <a:t>On-site evaluation/Site Visit</a:t>
            </a:r>
          </a:p>
          <a:p>
            <a:r>
              <a:rPr lang="en-US" sz="2800" dirty="0"/>
              <a:t>Responsibility Determination</a:t>
            </a:r>
          </a:p>
        </p:txBody>
      </p:sp>
    </p:spTree>
    <p:extLst>
      <p:ext uri="{BB962C8B-B14F-4D97-AF65-F5344CB8AC3E}">
        <p14:creationId xmlns:p14="http://schemas.microsoft.com/office/powerpoint/2010/main" val="36972816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 award audits</a:t>
            </a:r>
          </a:p>
        </p:txBody>
      </p:sp>
      <p:sp>
        <p:nvSpPr>
          <p:cNvPr id="3" name="Content Placeholder 2"/>
          <p:cNvSpPr>
            <a:spLocks noGrp="1"/>
          </p:cNvSpPr>
          <p:nvPr>
            <p:ph idx="1"/>
          </p:nvPr>
        </p:nvSpPr>
        <p:spPr/>
        <p:txBody>
          <a:bodyPr>
            <a:normAutofit/>
          </a:bodyPr>
          <a:lstStyle/>
          <a:p>
            <a:r>
              <a:rPr lang="en-US" dirty="0"/>
              <a:t>Once Annually </a:t>
            </a:r>
          </a:p>
          <a:p>
            <a:r>
              <a:rPr lang="en-US" dirty="0"/>
              <a:t>Review of file storage and maintenance</a:t>
            </a:r>
          </a:p>
          <a:p>
            <a:r>
              <a:rPr lang="en-US" dirty="0"/>
              <a:t>File review, including focus on quality of service and CBT interventions</a:t>
            </a:r>
          </a:p>
          <a:p>
            <a:r>
              <a:rPr lang="en-US" dirty="0"/>
              <a:t>Review of chain of custody and specimen storage for urinalysis collection</a:t>
            </a:r>
          </a:p>
          <a:p>
            <a:r>
              <a:rPr lang="en-US" dirty="0"/>
              <a:t>Are all contracted services being provided?</a:t>
            </a:r>
          </a:p>
          <a:p>
            <a:pPr marL="114300" indent="0">
              <a:buNone/>
            </a:pPr>
            <a:endParaRPr lang="en-US" dirty="0"/>
          </a:p>
        </p:txBody>
      </p:sp>
    </p:spTree>
    <p:extLst>
      <p:ext uri="{BB962C8B-B14F-4D97-AF65-F5344CB8AC3E}">
        <p14:creationId xmlns:p14="http://schemas.microsoft.com/office/powerpoint/2010/main" val="2670355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49682" y="1752600"/>
            <a:ext cx="3644635" cy="4373563"/>
          </a:xfrm>
        </p:spPr>
      </p:pic>
    </p:spTree>
    <p:extLst>
      <p:ext uri="{BB962C8B-B14F-4D97-AF65-F5344CB8AC3E}">
        <p14:creationId xmlns:p14="http://schemas.microsoft.com/office/powerpoint/2010/main" val="1726585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E013240-A879-4872-AD50-29D0911F60F1}"/>
              </a:ext>
            </a:extLst>
          </p:cNvPr>
          <p:cNvSpPr txBox="1"/>
          <p:nvPr/>
        </p:nvSpPr>
        <p:spPr>
          <a:xfrm>
            <a:off x="304800" y="1219200"/>
            <a:ext cx="8534400" cy="3785652"/>
          </a:xfrm>
          <a:prstGeom prst="rect">
            <a:avLst/>
          </a:prstGeom>
          <a:noFill/>
        </p:spPr>
        <p:txBody>
          <a:bodyPr wrap="square" rtlCol="0">
            <a:spAutoFit/>
          </a:bodyPr>
          <a:lstStyle/>
          <a:p>
            <a:pPr marL="285750" indent="-285750" algn="just">
              <a:buFont typeface="Century Gothic" panose="020B0502020202020204" pitchFamily="34" charset="0"/>
              <a:buChar char="*"/>
            </a:pPr>
            <a:r>
              <a:rPr lang="en-US" sz="2400" dirty="0">
                <a:solidFill>
                  <a:schemeClr val="accent3">
                    <a:lumMod val="50000"/>
                  </a:schemeClr>
                </a:solidFill>
              </a:rPr>
              <a:t>It is important to note that while we are presenting all the services our district is in need of, it does not mean your agency has to provide every type of service to submit an RFP. We will be presenting substance use services, mental health services, sex offender services, and polygraphy services. Some agencies only provide sex offender services, some agencies may only provide mental health services, etc. Towards the end of this presentation we will discuss each of the RFPs we will offer and what is included in them. </a:t>
            </a:r>
          </a:p>
        </p:txBody>
      </p:sp>
    </p:spTree>
    <p:extLst>
      <p:ext uri="{BB962C8B-B14F-4D97-AF65-F5344CB8AC3E}">
        <p14:creationId xmlns:p14="http://schemas.microsoft.com/office/powerpoint/2010/main" val="52255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Substance use services</a:t>
            </a:r>
          </a:p>
        </p:txBody>
      </p:sp>
      <p:sp>
        <p:nvSpPr>
          <p:cNvPr id="3" name="Content Placeholder 2"/>
          <p:cNvSpPr>
            <a:spLocks noGrp="1"/>
          </p:cNvSpPr>
          <p:nvPr>
            <p:ph sz="half" idx="1"/>
          </p:nvPr>
        </p:nvSpPr>
        <p:spPr/>
        <p:txBody>
          <a:bodyPr>
            <a:normAutofit fontScale="92500" lnSpcReduction="20000"/>
          </a:bodyPr>
          <a:lstStyle/>
          <a:p>
            <a:r>
              <a:rPr lang="en-US" sz="1600" b="1" dirty="0"/>
              <a:t>1010-Urine Collection and Reporting- </a:t>
            </a:r>
            <a:r>
              <a:rPr lang="en-US" sz="1600" dirty="0"/>
              <a:t>The vendor shall perform the procedures related to the collection, testing and reporting of urine specimens.</a:t>
            </a:r>
          </a:p>
          <a:p>
            <a:r>
              <a:rPr lang="en-US" sz="1600" b="1" dirty="0"/>
              <a:t>2011-Substance Use Intake Assessment Report-</a:t>
            </a:r>
            <a:r>
              <a:rPr lang="en-US" sz="1600" dirty="0"/>
              <a:t> Comprehensive biopsychosocial intake assessment and report conducted by a state certified addictions counselor or licensed clinician. The assessor shall identify the USPO/USPSO client’s substance abuse severity, strengths, weaknesses, and readiness for treatment.</a:t>
            </a:r>
          </a:p>
          <a:p>
            <a:pPr marL="342900" marR="0" lvl="0" indent="-228600" algn="l" defTabSz="914400" rtl="0" eaLnBrk="1" fontAlgn="auto" latinLnBrk="0" hangingPunct="1">
              <a:lnSpc>
                <a:spcPct val="100000"/>
              </a:lnSpc>
              <a:spcBef>
                <a:spcPct val="20000"/>
              </a:spcBef>
              <a:spcAft>
                <a:spcPts val="0"/>
              </a:spcAft>
              <a:buClr>
                <a:srgbClr val="31B6FD"/>
              </a:buClr>
              <a:buSzTx/>
              <a:buFont typeface="Arial" pitchFamily="34" charset="0"/>
              <a:buChar char="•"/>
              <a:tabLst/>
              <a:defRPr/>
            </a:pPr>
            <a:r>
              <a:rPr kumimoji="0" lang="en-US" sz="1600" b="1" i="0" u="none" strike="noStrike" kern="1200" cap="none" spc="0" normalizeH="0" baseline="0" noProof="0" dirty="0">
                <a:ln>
                  <a:noFill/>
                </a:ln>
                <a:solidFill>
                  <a:srgbClr val="073E87"/>
                </a:solidFill>
                <a:effectLst/>
                <a:uLnTx/>
                <a:uFillTx/>
                <a:latin typeface="Century Gothic"/>
                <a:ea typeface="+mn-ea"/>
                <a:cs typeface="+mn-cs"/>
              </a:rPr>
              <a:t>2010 Individual Substance </a:t>
            </a:r>
            <a:r>
              <a:rPr lang="en-US" sz="1600" b="1" dirty="0">
                <a:solidFill>
                  <a:srgbClr val="073E87"/>
                </a:solidFill>
                <a:latin typeface="Century Gothic"/>
              </a:rPr>
              <a:t>U</a:t>
            </a:r>
            <a:r>
              <a:rPr kumimoji="0" lang="en-US" sz="1600" b="1" i="0" u="none" strike="noStrike" kern="1200" cap="none" spc="0" normalizeH="0" baseline="0" noProof="0" dirty="0">
                <a:ln>
                  <a:noFill/>
                </a:ln>
                <a:solidFill>
                  <a:srgbClr val="073E87"/>
                </a:solidFill>
                <a:effectLst/>
                <a:uLnTx/>
                <a:uFillTx/>
                <a:latin typeface="Century Gothic"/>
                <a:ea typeface="+mn-ea"/>
                <a:cs typeface="+mn-cs"/>
              </a:rPr>
              <a:t>se Counseling- </a:t>
            </a:r>
            <a:r>
              <a:rPr kumimoji="0" lang="en-US" sz="1600" b="0" i="0" u="none" strike="noStrike" kern="1200" cap="none" spc="0" normalizeH="0" baseline="0" noProof="0" dirty="0">
                <a:ln>
                  <a:noFill/>
                </a:ln>
                <a:solidFill>
                  <a:srgbClr val="073E87"/>
                </a:solidFill>
                <a:effectLst/>
                <a:uLnTx/>
                <a:uFillTx/>
                <a:latin typeface="Century Gothic"/>
                <a:ea typeface="+mn-ea"/>
                <a:cs typeface="+mn-cs"/>
              </a:rPr>
              <a:t>Clinical interaction between </a:t>
            </a:r>
            <a:r>
              <a:rPr lang="en-US" sz="1600" dirty="0"/>
              <a:t>USPO/USPSO client’s </a:t>
            </a:r>
            <a:r>
              <a:rPr kumimoji="0" lang="en-US" sz="1600" b="0" i="0" u="none" strike="noStrike" kern="1200" cap="none" spc="0" normalizeH="0" baseline="0" noProof="0" dirty="0">
                <a:ln>
                  <a:noFill/>
                </a:ln>
                <a:solidFill>
                  <a:srgbClr val="073E87"/>
                </a:solidFill>
                <a:effectLst/>
                <a:uLnTx/>
                <a:uFillTx/>
                <a:latin typeface="Century Gothic"/>
                <a:ea typeface="+mn-ea"/>
                <a:cs typeface="+mn-cs"/>
              </a:rPr>
              <a:t>and a trained and certified counselor. The interactions are deliberate and based on various clinical modalities, which have demonstrated evidence to change behavior.</a:t>
            </a:r>
          </a:p>
          <a:p>
            <a:endParaRPr lang="en-US" sz="1600" dirty="0"/>
          </a:p>
          <a:p>
            <a:endParaRPr lang="en-US" sz="1600" dirty="0"/>
          </a:p>
          <a:p>
            <a:endParaRPr lang="en-US" sz="1600" dirty="0"/>
          </a:p>
        </p:txBody>
      </p:sp>
      <p:sp>
        <p:nvSpPr>
          <p:cNvPr id="4" name="Content Placeholder 3"/>
          <p:cNvSpPr>
            <a:spLocks noGrp="1"/>
          </p:cNvSpPr>
          <p:nvPr>
            <p:ph sz="half" idx="2"/>
          </p:nvPr>
        </p:nvSpPr>
        <p:spPr/>
        <p:txBody>
          <a:bodyPr>
            <a:normAutofit fontScale="92500" lnSpcReduction="20000"/>
          </a:bodyPr>
          <a:lstStyle/>
          <a:p>
            <a:r>
              <a:rPr lang="en-US" sz="1600" b="1" dirty="0"/>
              <a:t>2020 Substance Use Group Counseling- </a:t>
            </a:r>
            <a:r>
              <a:rPr lang="en-US" sz="1600" dirty="0"/>
              <a:t>2 to 12 USPO/USPSO clients led by a trained and certified counselor as defined in SOW. Treatment shall include the use of cognitive and behavioral techniques to change defendant/offender thought patterns while teaching pro-social skill building.</a:t>
            </a:r>
          </a:p>
          <a:p>
            <a:r>
              <a:rPr lang="en-US" sz="1600" b="1" dirty="0"/>
              <a:t>2030 Family Counseling- </a:t>
            </a:r>
            <a:r>
              <a:rPr lang="en-US" sz="1600" dirty="0"/>
              <a:t>USPO/USPSO client and one or more family members. The vendor may meet with family members without the offender present with USPO/USPSO approval</a:t>
            </a:r>
            <a:r>
              <a:rPr lang="en-US" sz="1600" b="1" dirty="0"/>
              <a:t>.</a:t>
            </a:r>
            <a:endParaRPr lang="en-US" sz="1600" dirty="0"/>
          </a:p>
          <a:p>
            <a:endParaRPr lang="en-US" sz="1500" dirty="0"/>
          </a:p>
        </p:txBody>
      </p:sp>
    </p:spTree>
    <p:extLst>
      <p:ext uri="{BB962C8B-B14F-4D97-AF65-F5344CB8AC3E}">
        <p14:creationId xmlns:p14="http://schemas.microsoft.com/office/powerpoint/2010/main" val="1805646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Substance use cont’d.</a:t>
            </a:r>
          </a:p>
        </p:txBody>
      </p:sp>
      <p:sp>
        <p:nvSpPr>
          <p:cNvPr id="3" name="Content Placeholder 2"/>
          <p:cNvSpPr>
            <a:spLocks noGrp="1"/>
          </p:cNvSpPr>
          <p:nvPr>
            <p:ph sz="half" idx="1"/>
          </p:nvPr>
        </p:nvSpPr>
        <p:spPr>
          <a:xfrm>
            <a:off x="426127" y="1719070"/>
            <a:ext cx="4069673" cy="4681729"/>
          </a:xfrm>
        </p:spPr>
        <p:txBody>
          <a:bodyPr>
            <a:normAutofit/>
          </a:bodyPr>
          <a:lstStyle/>
          <a:p>
            <a:r>
              <a:rPr lang="en-US" sz="1600" b="1" dirty="0"/>
              <a:t>2001-Short Term Residential- </a:t>
            </a:r>
            <a:r>
              <a:rPr lang="en-US" sz="1600" dirty="0"/>
              <a:t>Facilities provide a highly structured environment that incorporates counseling, drug testing, and other approaches that involve cooperative living for people receiving treatment. </a:t>
            </a:r>
            <a:r>
              <a:rPr lang="en-US" sz="1600" u="sng" dirty="0"/>
              <a:t>Must have 6 hours of structured programs per day (3 of those must be clinical group).</a:t>
            </a:r>
          </a:p>
          <a:p>
            <a:endParaRPr lang="en-US" sz="1600" u="sng" dirty="0"/>
          </a:p>
          <a:p>
            <a:endParaRPr lang="en-US" sz="1600" dirty="0"/>
          </a:p>
          <a:p>
            <a:endParaRPr lang="en-US" sz="1600" dirty="0"/>
          </a:p>
          <a:p>
            <a:endParaRPr lang="en-US" sz="1500" dirty="0"/>
          </a:p>
        </p:txBody>
      </p:sp>
      <p:sp>
        <p:nvSpPr>
          <p:cNvPr id="4" name="Content Placeholder 3"/>
          <p:cNvSpPr>
            <a:spLocks noGrp="1"/>
          </p:cNvSpPr>
          <p:nvPr>
            <p:ph sz="half" idx="2"/>
          </p:nvPr>
        </p:nvSpPr>
        <p:spPr>
          <a:xfrm>
            <a:off x="4648200" y="1752600"/>
            <a:ext cx="4038600" cy="4407408"/>
          </a:xfrm>
        </p:spPr>
        <p:txBody>
          <a:bodyPr>
            <a:normAutofit/>
          </a:bodyPr>
          <a:lstStyle/>
          <a:p>
            <a:endParaRPr lang="en-US" sz="1600" dirty="0"/>
          </a:p>
          <a:p>
            <a:endParaRPr lang="en-US" sz="1500" dirty="0"/>
          </a:p>
        </p:txBody>
      </p:sp>
    </p:spTree>
    <p:extLst>
      <p:ext uri="{BB962C8B-B14F-4D97-AF65-F5344CB8AC3E}">
        <p14:creationId xmlns:p14="http://schemas.microsoft.com/office/powerpoint/2010/main" val="3378725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Mental health services</a:t>
            </a:r>
          </a:p>
        </p:txBody>
      </p:sp>
      <p:sp>
        <p:nvSpPr>
          <p:cNvPr id="3" name="Content Placeholder 2"/>
          <p:cNvSpPr>
            <a:spLocks noGrp="1"/>
          </p:cNvSpPr>
          <p:nvPr>
            <p:ph sz="half" idx="1"/>
          </p:nvPr>
        </p:nvSpPr>
        <p:spPr>
          <a:xfrm>
            <a:off x="426128" y="1719070"/>
            <a:ext cx="4038600" cy="4730558"/>
          </a:xfrm>
        </p:spPr>
        <p:txBody>
          <a:bodyPr>
            <a:normAutofit fontScale="85000" lnSpcReduction="20000"/>
          </a:bodyPr>
          <a:lstStyle/>
          <a:p>
            <a:r>
              <a:rPr lang="en-US" sz="1600" b="1" dirty="0"/>
              <a:t>5011-Mental Health Assessment-</a:t>
            </a:r>
            <a:r>
              <a:rPr lang="en-US" sz="1600" dirty="0"/>
              <a:t>Performed by a masters or doctoral level practitioner who is licensed or certified and meets the standards of practice established by his/her state regulatory board.</a:t>
            </a:r>
          </a:p>
          <a:p>
            <a:pPr marL="114300" indent="0">
              <a:buNone/>
            </a:pPr>
            <a:endParaRPr lang="en-US" sz="1600" dirty="0"/>
          </a:p>
          <a:p>
            <a:r>
              <a:rPr lang="en-US" sz="1600" b="1" dirty="0"/>
              <a:t>5030-Psychiatric Evaluation- </a:t>
            </a:r>
            <a:r>
              <a:rPr lang="en-US" sz="1600" dirty="0"/>
              <a:t>To establish a psychiatric diagnosis, to determine the need for psychotropic medications and/or to develop an initial treatment plan with particular consideration of any immediate interventions that may be needed to ensure the USPO/USPSO client’s safety and that of the community.</a:t>
            </a:r>
          </a:p>
          <a:p>
            <a:endParaRPr lang="en-US" sz="1600" dirty="0"/>
          </a:p>
          <a:p>
            <a:r>
              <a:rPr lang="en-US" sz="1600" b="1" dirty="0"/>
              <a:t>6016 – Co-Occurring disorders Assessment- </a:t>
            </a:r>
            <a:r>
              <a:rPr lang="en-US" sz="1600" dirty="0"/>
              <a:t>To establish the chronological substance abuse and mental health history to determine the recommendations for further treatment, including the level/frequency and types of services, and possibly further evaluation.</a:t>
            </a:r>
            <a:endParaRPr lang="en-US" sz="1600" b="1" dirty="0"/>
          </a:p>
          <a:p>
            <a:endParaRPr lang="en-US" sz="1500" dirty="0"/>
          </a:p>
        </p:txBody>
      </p:sp>
      <p:sp>
        <p:nvSpPr>
          <p:cNvPr id="4" name="Content Placeholder 3"/>
          <p:cNvSpPr>
            <a:spLocks noGrp="1"/>
          </p:cNvSpPr>
          <p:nvPr>
            <p:ph sz="half" idx="2"/>
          </p:nvPr>
        </p:nvSpPr>
        <p:spPr/>
        <p:txBody>
          <a:bodyPr>
            <a:normAutofit fontScale="85000" lnSpcReduction="20000"/>
          </a:bodyPr>
          <a:lstStyle/>
          <a:p>
            <a:r>
              <a:rPr lang="en-US" sz="1600" b="1" dirty="0"/>
              <a:t>6000-Case Management Services (Mental Health)-  </a:t>
            </a:r>
            <a:r>
              <a:rPr lang="en-US" sz="1600" dirty="0"/>
              <a:t>A method of coordinating the care of </a:t>
            </a:r>
            <a:r>
              <a:rPr lang="en-US" sz="1600" b="1" u="sng" dirty="0"/>
              <a:t>severely mentally ill</a:t>
            </a:r>
            <a:r>
              <a:rPr lang="en-US" sz="1600" dirty="0"/>
              <a:t> people in the community. Case management services serve as a way of linking clients to essential services including, but not limited to, securing financial benefits, health and mental health care. </a:t>
            </a:r>
            <a:r>
              <a:rPr lang="en-US" sz="1600"/>
              <a:t>Typically used </a:t>
            </a:r>
            <a:r>
              <a:rPr lang="en-US" sz="1600" dirty="0"/>
              <a:t>in conjunction with mental health counseling.</a:t>
            </a:r>
          </a:p>
          <a:p>
            <a:pPr marL="114300" indent="0">
              <a:buNone/>
            </a:pPr>
            <a:endParaRPr lang="en-US" sz="1600" dirty="0"/>
          </a:p>
          <a:p>
            <a:r>
              <a:rPr lang="en-US" sz="1600" b="1" dirty="0"/>
              <a:t>6010 Mental Health Counseling (Individual)-</a:t>
            </a:r>
            <a:r>
              <a:rPr lang="en-US" sz="1600" dirty="0"/>
              <a:t> Clinical interaction between a USPO/USPSO client and a psychiatrist, psychologist, or masters or doctoral level practitioner who is licensed or certified by his/her state’s regulatory board. The interactions shall be deliberate and based on clinical modalities, which have demonstrated evidence to stabilize mental health symptoms.</a:t>
            </a:r>
          </a:p>
          <a:p>
            <a:endParaRPr lang="en-US" sz="1600" dirty="0"/>
          </a:p>
          <a:p>
            <a:endParaRPr lang="en-US" sz="1500" dirty="0"/>
          </a:p>
        </p:txBody>
      </p:sp>
    </p:spTree>
    <p:extLst>
      <p:ext uri="{BB962C8B-B14F-4D97-AF65-F5344CB8AC3E}">
        <p14:creationId xmlns:p14="http://schemas.microsoft.com/office/powerpoint/2010/main" val="1567514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Mental health cont’d.</a:t>
            </a:r>
          </a:p>
        </p:txBody>
      </p:sp>
      <p:sp>
        <p:nvSpPr>
          <p:cNvPr id="3" name="Content Placeholder 2"/>
          <p:cNvSpPr>
            <a:spLocks noGrp="1"/>
          </p:cNvSpPr>
          <p:nvPr>
            <p:ph sz="half" idx="1"/>
          </p:nvPr>
        </p:nvSpPr>
        <p:spPr/>
        <p:txBody>
          <a:bodyPr>
            <a:normAutofit fontScale="92500"/>
          </a:bodyPr>
          <a:lstStyle/>
          <a:p>
            <a:r>
              <a:rPr lang="en-US" sz="1600" b="1" dirty="0"/>
              <a:t>6030 Family Counseling</a:t>
            </a:r>
            <a:r>
              <a:rPr lang="en-US" sz="1600" dirty="0"/>
              <a:t>- USPO/USPSO client and one or more family members. The vendor may meet with family members without the defendant/offender present with USPO/USPSO written approval.</a:t>
            </a:r>
          </a:p>
          <a:p>
            <a:r>
              <a:rPr lang="en-US" sz="1600" b="1" dirty="0"/>
              <a:t>6051 Psychotropic Medication Monitoring</a:t>
            </a:r>
            <a:r>
              <a:rPr lang="en-US" sz="1600" dirty="0"/>
              <a:t>-Prescribe and evaluate the efficacy of psychotropic medications (incorporating feedback from the treatment provider and/or the USPO/USPSO)</a:t>
            </a:r>
          </a:p>
          <a:p>
            <a:r>
              <a:rPr lang="en-US" sz="1600" b="1" dirty="0"/>
              <a:t>6001-Short Term Residential Housing Treatment for Co-Occurring Disorders</a:t>
            </a:r>
            <a:r>
              <a:rPr lang="en-US" sz="1600" dirty="0"/>
              <a:t>- Inpatient treatment program for individuals who are suffering from both chemical abuse/dependence and a mental health disorder.</a:t>
            </a:r>
          </a:p>
          <a:p>
            <a:endParaRPr lang="en-US" sz="1600" dirty="0"/>
          </a:p>
          <a:p>
            <a:endParaRPr lang="en-US" sz="1600" dirty="0"/>
          </a:p>
          <a:p>
            <a:endParaRPr lang="en-US" sz="1500" dirty="0"/>
          </a:p>
        </p:txBody>
      </p:sp>
      <p:sp>
        <p:nvSpPr>
          <p:cNvPr id="4" name="Content Placeholder 3"/>
          <p:cNvSpPr>
            <a:spLocks noGrp="1"/>
          </p:cNvSpPr>
          <p:nvPr>
            <p:ph sz="half" idx="2"/>
          </p:nvPr>
        </p:nvSpPr>
        <p:spPr/>
        <p:txBody>
          <a:bodyPr>
            <a:normAutofit fontScale="92500"/>
          </a:bodyPr>
          <a:lstStyle/>
          <a:p>
            <a:r>
              <a:rPr lang="en-US" sz="1600" b="1" dirty="0"/>
              <a:t>6015-Co-Occurring Disorders Individual Counseling-</a:t>
            </a:r>
            <a:r>
              <a:rPr lang="en-US" sz="1600" dirty="0"/>
              <a:t> To one USPO/USPSO client.</a:t>
            </a:r>
          </a:p>
          <a:p>
            <a:pPr marL="114300" indent="0">
              <a:buNone/>
            </a:pPr>
            <a:endParaRPr lang="en-US" sz="1600" dirty="0"/>
          </a:p>
          <a:p>
            <a:r>
              <a:rPr lang="en-US" sz="1600" b="1" dirty="0"/>
              <a:t>6026-Coocurring Disorders Group Counseling-</a:t>
            </a:r>
            <a:r>
              <a:rPr lang="en-US" sz="1600" dirty="0"/>
              <a:t> 2 to 10 USPO/USPSO client.</a:t>
            </a:r>
          </a:p>
          <a:p>
            <a:pPr marL="114300" indent="0">
              <a:buNone/>
            </a:pPr>
            <a:r>
              <a:rPr lang="en-US" sz="1600" dirty="0"/>
              <a:t>    </a:t>
            </a:r>
            <a:endParaRPr lang="en-US" sz="1500" dirty="0"/>
          </a:p>
        </p:txBody>
      </p:sp>
    </p:spTree>
    <p:extLst>
      <p:ext uri="{BB962C8B-B14F-4D97-AF65-F5344CB8AC3E}">
        <p14:creationId xmlns:p14="http://schemas.microsoft.com/office/powerpoint/2010/main" val="10428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Sex offense specific services</a:t>
            </a:r>
          </a:p>
        </p:txBody>
      </p:sp>
      <p:sp>
        <p:nvSpPr>
          <p:cNvPr id="3" name="Content Placeholder 2"/>
          <p:cNvSpPr>
            <a:spLocks noGrp="1"/>
          </p:cNvSpPr>
          <p:nvPr>
            <p:ph sz="half" idx="1"/>
          </p:nvPr>
        </p:nvSpPr>
        <p:spPr/>
        <p:txBody>
          <a:bodyPr>
            <a:normAutofit fontScale="92500" lnSpcReduction="20000"/>
          </a:bodyPr>
          <a:lstStyle/>
          <a:p>
            <a:r>
              <a:rPr lang="en-US" sz="1600" b="1" dirty="0"/>
              <a:t>5012 Sex Offense Specific Evaluation- </a:t>
            </a:r>
            <a:r>
              <a:rPr lang="en-US" sz="1600" dirty="0"/>
              <a:t>Commonly known as a “psychosexual evaluation,” is a comprehensive evaluation of an alleged or convicted sex offender, meant to provide a written clinical evaluation of a USPO/USPSO client’s risk for reoffending and current amenability for treatment; to guide and direct specific recommendations for the conditions of treatment and supervision; to provide information that will help to identify the optimal setting, intensity of intervention, and level of supervision; and to assess the potential dangerousness of the USPO/USPSO client’s.</a:t>
            </a:r>
          </a:p>
          <a:p>
            <a:endParaRPr lang="en-US" sz="1500" dirty="0"/>
          </a:p>
        </p:txBody>
      </p:sp>
      <p:sp>
        <p:nvSpPr>
          <p:cNvPr id="4" name="Content Placeholder 3"/>
          <p:cNvSpPr>
            <a:spLocks noGrp="1"/>
          </p:cNvSpPr>
          <p:nvPr>
            <p:ph sz="half" idx="2"/>
          </p:nvPr>
        </p:nvSpPr>
        <p:spPr>
          <a:xfrm>
            <a:off x="4648200" y="1719070"/>
            <a:ext cx="4038600" cy="4730557"/>
          </a:xfrm>
        </p:spPr>
        <p:txBody>
          <a:bodyPr>
            <a:normAutofit fontScale="92500" lnSpcReduction="20000"/>
          </a:bodyPr>
          <a:lstStyle/>
          <a:p>
            <a:r>
              <a:rPr lang="en-US" sz="1600" b="1" dirty="0"/>
              <a:t>5022-Clinical Polygraph Exam and Report-</a:t>
            </a:r>
            <a:r>
              <a:rPr lang="en-US" sz="1600" dirty="0"/>
              <a:t> Diagnostic instrument and procedure which includes a report designed to assist in the treatment and supervision of USPO/USPSO client by detecting deception or verifying the truth of their statements. The examiner shall use the Model Sexual History Disclosure Polygraph Questionnaire, August 26, 2023, developed and endorsed by the American Polygraph Association (included in Section J attachments).</a:t>
            </a:r>
          </a:p>
          <a:p>
            <a:r>
              <a:rPr lang="en-US" sz="1600" b="1" dirty="0"/>
              <a:t>5023-Maintenance Examination-</a:t>
            </a:r>
            <a:r>
              <a:rPr lang="en-US" sz="1600" dirty="0"/>
              <a:t>Employed to periodically investigate the USPO/USPSO client’s honesty with community supervision and compliance with supervision.</a:t>
            </a:r>
          </a:p>
          <a:p>
            <a:r>
              <a:rPr lang="en-US" sz="1600" b="1" dirty="0"/>
              <a:t>5025-VRT Measure of Sexual Interest</a:t>
            </a:r>
            <a:r>
              <a:rPr lang="en-US" sz="1600" dirty="0"/>
              <a:t>- An objective method for evaluating sexual interest which is designed to determine sex offender treatment needs and risk levels.</a:t>
            </a:r>
          </a:p>
          <a:p>
            <a:endParaRPr lang="en-US" sz="1600" dirty="0"/>
          </a:p>
          <a:p>
            <a:endParaRPr lang="en-US" sz="1500" dirty="0"/>
          </a:p>
        </p:txBody>
      </p:sp>
    </p:spTree>
    <p:extLst>
      <p:ext uri="{BB962C8B-B14F-4D97-AF65-F5344CB8AC3E}">
        <p14:creationId xmlns:p14="http://schemas.microsoft.com/office/powerpoint/2010/main" val="14162685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6861</TotalTime>
  <Words>3461</Words>
  <Application>Microsoft Office PowerPoint</Application>
  <PresentationFormat>On-screen Show (4:3)</PresentationFormat>
  <Paragraphs>293</Paragraphs>
  <Slides>36</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3" baseType="lpstr">
      <vt:lpstr>Arial</vt:lpstr>
      <vt:lpstr>Book Antiqua</vt:lpstr>
      <vt:lpstr>Calibri</vt:lpstr>
      <vt:lpstr>Century Gothic</vt:lpstr>
      <vt:lpstr>FrankRuehl</vt:lpstr>
      <vt:lpstr>Apothecary</vt:lpstr>
      <vt:lpstr>Acrobat Document</vt:lpstr>
      <vt:lpstr>Pre-Solicitation Offeror’s Conference</vt:lpstr>
      <vt:lpstr>Welcome!!</vt:lpstr>
      <vt:lpstr>agenda</vt:lpstr>
      <vt:lpstr>PowerPoint Presentation</vt:lpstr>
      <vt:lpstr>Substance use services</vt:lpstr>
      <vt:lpstr>Substance use cont’d.</vt:lpstr>
      <vt:lpstr>Mental health services</vt:lpstr>
      <vt:lpstr>Mental health cont’d.</vt:lpstr>
      <vt:lpstr>Sex offense specific services</vt:lpstr>
      <vt:lpstr>Sex Offense Services cont’d.</vt:lpstr>
      <vt:lpstr>Sex offense services cont’d.</vt:lpstr>
      <vt:lpstr>Other services</vt:lpstr>
      <vt:lpstr>Vendor staff requirements SUBSTANCE ABUSE</vt:lpstr>
      <vt:lpstr>Vendor staff requirements Mental health &amp; co-occurring</vt:lpstr>
      <vt:lpstr>Vendor staff requirements sex offense specific</vt:lpstr>
      <vt:lpstr>Residential treatment staff requirements</vt:lpstr>
      <vt:lpstr>Vendor staff restrictions Post-Award</vt:lpstr>
      <vt:lpstr>Facility requirements</vt:lpstr>
      <vt:lpstr>Evidenced-Based Practices within the Field of Community Corrections are…</vt:lpstr>
      <vt:lpstr>Evidence based practices in community corrections</vt:lpstr>
      <vt:lpstr>Post Conviction Risk Assessment Tool </vt:lpstr>
      <vt:lpstr>Responsivity</vt:lpstr>
      <vt:lpstr>What can you expect from the probation officer?</vt:lpstr>
      <vt:lpstr>Vendor expectations?</vt:lpstr>
      <vt:lpstr>Treatment Expectations (What the Federal Government Wants)</vt:lpstr>
      <vt:lpstr>PowerPoint Presentation</vt:lpstr>
      <vt:lpstr>PowerPoint Presentation</vt:lpstr>
      <vt:lpstr>Documentation of services</vt:lpstr>
      <vt:lpstr>The solicitation process</vt:lpstr>
      <vt:lpstr>Request for proposal (RFP)</vt:lpstr>
      <vt:lpstr>Time Line</vt:lpstr>
      <vt:lpstr>Catchment Areas</vt:lpstr>
      <vt:lpstr>Emq’s</vt:lpstr>
      <vt:lpstr>Vendor selection</vt:lpstr>
      <vt:lpstr>Post award audits</vt:lpstr>
      <vt:lpstr>Questions???</vt:lpstr>
    </vt:vector>
  </TitlesOfParts>
  <Company>United States Probation Office - NDIL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Pre-Solicitation Vendor Conference</dc:title>
  <dc:creator>Gervacio Lopez</dc:creator>
  <cp:lastModifiedBy>Tracy Zacchigna</cp:lastModifiedBy>
  <cp:revision>97</cp:revision>
  <cp:lastPrinted>2019-06-06T18:06:01Z</cp:lastPrinted>
  <dcterms:created xsi:type="dcterms:W3CDTF">2016-06-13T20:04:42Z</dcterms:created>
  <dcterms:modified xsi:type="dcterms:W3CDTF">2025-05-29T16:36:56Z</dcterms:modified>
</cp:coreProperties>
</file>